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33"/>
  </p:notesMasterIdLst>
  <p:sldIdLst>
    <p:sldId id="29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A92D"/>
    <a:srgbClr val="DD3F50"/>
    <a:srgbClr val="8D0939"/>
    <a:srgbClr val="AC8EAD"/>
    <a:srgbClr val="FF5050"/>
    <a:srgbClr val="FFCC66"/>
    <a:srgbClr val="FF6E0D"/>
    <a:srgbClr val="AAE2F4"/>
    <a:srgbClr val="DEEBF7"/>
    <a:srgbClr val="62D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CC39CE-0F4B-41DD-A663-AB4B80575636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5401B710-0F16-4488-A0EF-39F4E0A9B783}">
      <dgm:prSet phldrT="[Text]" custT="1"/>
      <dgm:spPr/>
      <dgm:t>
        <a:bodyPr/>
        <a:lstStyle/>
        <a:p>
          <a:pPr rtl="1"/>
          <a:r>
            <a:rPr lang="fa-IR" sz="2100" b="1" dirty="0" smtClean="0">
              <a:cs typeface="B Nazanin" panose="00000400000000000000" pitchFamily="2" charset="-78"/>
            </a:rPr>
            <a:t>فکر </a:t>
          </a:r>
        </a:p>
        <a:p>
          <a:pPr rtl="1"/>
          <a:r>
            <a:rPr lang="fa-IR" sz="2400" b="1" dirty="0" smtClean="0">
              <a:solidFill>
                <a:srgbClr val="FF0000"/>
              </a:solidFill>
              <a:cs typeface="B Nazanin" panose="00000400000000000000" pitchFamily="2" charset="-78"/>
            </a:rPr>
            <a:t>( </a:t>
          </a:r>
          <a:r>
            <a:rPr lang="en-US" sz="1600" b="1" dirty="0" smtClean="0">
              <a:solidFill>
                <a:srgbClr val="FF0000"/>
              </a:solidFill>
              <a:cs typeface="B Nazanin" panose="00000400000000000000" pitchFamily="2" charset="-78"/>
            </a:rPr>
            <a:t>NATs</a:t>
          </a:r>
          <a:r>
            <a:rPr lang="fa-IR" sz="2400" b="1" dirty="0" smtClean="0">
              <a:solidFill>
                <a:srgbClr val="FF0000"/>
              </a:solidFill>
              <a:cs typeface="B Nazanin" panose="00000400000000000000" pitchFamily="2" charset="-78"/>
            </a:rPr>
            <a:t>)</a:t>
          </a:r>
          <a:endParaRPr lang="fa-IR" sz="2400" b="1" dirty="0">
            <a:solidFill>
              <a:srgbClr val="FF0000"/>
            </a:solidFill>
            <a:cs typeface="B Nazanin" panose="00000400000000000000" pitchFamily="2" charset="-78"/>
          </a:endParaRPr>
        </a:p>
      </dgm:t>
    </dgm:pt>
    <dgm:pt modelId="{0A698C5B-47E6-4802-8658-27F3001B54C9}" type="parTrans" cxnId="{BE182D6E-FA3A-4866-9DCF-DE0E4B805AD7}">
      <dgm:prSet/>
      <dgm:spPr/>
      <dgm:t>
        <a:bodyPr/>
        <a:lstStyle/>
        <a:p>
          <a:pPr rtl="1"/>
          <a:endParaRPr lang="fa-IR"/>
        </a:p>
      </dgm:t>
    </dgm:pt>
    <dgm:pt modelId="{034EF9F3-500B-4318-AD37-170C0793EC67}" type="sibTrans" cxnId="{BE182D6E-FA3A-4866-9DCF-DE0E4B805AD7}">
      <dgm:prSet/>
      <dgm:spPr>
        <a:solidFill>
          <a:srgbClr val="002060"/>
        </a:solidFill>
      </dgm:spPr>
      <dgm:t>
        <a:bodyPr/>
        <a:lstStyle/>
        <a:p>
          <a:pPr rtl="1"/>
          <a:endParaRPr lang="fa-IR"/>
        </a:p>
      </dgm:t>
    </dgm:pt>
    <dgm:pt modelId="{DFF39D33-B14D-4D5F-95E9-7C989FEDD47C}">
      <dgm:prSet phldrT="[Text]"/>
      <dgm:spPr/>
      <dgm:t>
        <a:bodyPr/>
        <a:lstStyle/>
        <a:p>
          <a:pPr rtl="1"/>
          <a:r>
            <a:rPr lang="fa-IR" b="1" dirty="0" smtClean="0">
              <a:cs typeface="B Nazanin" panose="00000400000000000000" pitchFamily="2" charset="-78"/>
            </a:rPr>
            <a:t>موقعیت</a:t>
          </a:r>
          <a:endParaRPr lang="fa-IR" b="1" dirty="0">
            <a:cs typeface="B Nazanin" panose="00000400000000000000" pitchFamily="2" charset="-78"/>
          </a:endParaRPr>
        </a:p>
      </dgm:t>
    </dgm:pt>
    <dgm:pt modelId="{20EB14EE-BE7E-48BF-AEF0-23049D06BC6E}" type="parTrans" cxnId="{3F4EF736-5714-44F0-BF34-F6676220D777}">
      <dgm:prSet/>
      <dgm:spPr/>
      <dgm:t>
        <a:bodyPr/>
        <a:lstStyle/>
        <a:p>
          <a:pPr rtl="1"/>
          <a:endParaRPr lang="fa-IR"/>
        </a:p>
      </dgm:t>
    </dgm:pt>
    <dgm:pt modelId="{A3C77765-6998-49FA-8A5D-A9BB50B51072}" type="sibTrans" cxnId="{3F4EF736-5714-44F0-BF34-F6676220D777}">
      <dgm:prSet/>
      <dgm:spPr>
        <a:solidFill>
          <a:srgbClr val="002060"/>
        </a:solidFill>
      </dgm:spPr>
      <dgm:t>
        <a:bodyPr/>
        <a:lstStyle/>
        <a:p>
          <a:pPr rtl="1"/>
          <a:endParaRPr lang="fa-IR"/>
        </a:p>
      </dgm:t>
    </dgm:pt>
    <dgm:pt modelId="{E501DB30-B4E8-4B26-A6A8-0FA931BF0DEA}">
      <dgm:prSet phldrT="[Text]"/>
      <dgm:spPr/>
      <dgm:t>
        <a:bodyPr/>
        <a:lstStyle/>
        <a:p>
          <a:pPr rtl="1"/>
          <a:r>
            <a:rPr lang="fa-IR" b="1" dirty="0" smtClean="0">
              <a:cs typeface="B Nazanin" panose="00000400000000000000" pitchFamily="2" charset="-78"/>
            </a:rPr>
            <a:t>رفتار</a:t>
          </a:r>
          <a:endParaRPr lang="fa-IR" b="1" dirty="0">
            <a:cs typeface="B Nazanin" panose="00000400000000000000" pitchFamily="2" charset="-78"/>
          </a:endParaRPr>
        </a:p>
      </dgm:t>
    </dgm:pt>
    <dgm:pt modelId="{B46EF855-A0B9-4FB2-83E9-BDF5DA6BEA48}" type="parTrans" cxnId="{F04872AD-91A3-472F-99E8-E5D92DAEE1CE}">
      <dgm:prSet/>
      <dgm:spPr/>
      <dgm:t>
        <a:bodyPr/>
        <a:lstStyle/>
        <a:p>
          <a:pPr rtl="1"/>
          <a:endParaRPr lang="fa-IR"/>
        </a:p>
      </dgm:t>
    </dgm:pt>
    <dgm:pt modelId="{914F5D32-AC75-460D-8E25-5EAF5D9ED1A3}" type="sibTrans" cxnId="{F04872AD-91A3-472F-99E8-E5D92DAEE1CE}">
      <dgm:prSet/>
      <dgm:spPr>
        <a:solidFill>
          <a:srgbClr val="002060"/>
        </a:solidFill>
      </dgm:spPr>
      <dgm:t>
        <a:bodyPr/>
        <a:lstStyle/>
        <a:p>
          <a:pPr rtl="1"/>
          <a:endParaRPr lang="fa-IR" dirty="0"/>
        </a:p>
      </dgm:t>
    </dgm:pt>
    <dgm:pt modelId="{1C65537B-C292-4C2B-AC56-3C4D085E67B0}">
      <dgm:prSet phldrT="[Text]"/>
      <dgm:spPr/>
      <dgm:t>
        <a:bodyPr/>
        <a:lstStyle/>
        <a:p>
          <a:pPr rtl="1"/>
          <a:r>
            <a:rPr lang="fa-IR" b="1" dirty="0" smtClean="0">
              <a:cs typeface="B Nazanin" panose="00000400000000000000" pitchFamily="2" charset="-78"/>
            </a:rPr>
            <a:t>حس</a:t>
          </a:r>
          <a:endParaRPr lang="fa-IR" b="1" dirty="0">
            <a:cs typeface="B Nazanin" panose="00000400000000000000" pitchFamily="2" charset="-78"/>
          </a:endParaRPr>
        </a:p>
      </dgm:t>
    </dgm:pt>
    <dgm:pt modelId="{C9026A15-201F-4144-99AD-E86DA334C394}" type="parTrans" cxnId="{AFCC1CEC-01DD-43FD-967C-ACFA371534F8}">
      <dgm:prSet/>
      <dgm:spPr/>
      <dgm:t>
        <a:bodyPr/>
        <a:lstStyle/>
        <a:p>
          <a:pPr rtl="1"/>
          <a:endParaRPr lang="fa-IR"/>
        </a:p>
      </dgm:t>
    </dgm:pt>
    <dgm:pt modelId="{70EE6EA0-FD15-47DB-9963-AF990CA96E6C}" type="sibTrans" cxnId="{AFCC1CEC-01DD-43FD-967C-ACFA371534F8}">
      <dgm:prSet/>
      <dgm:spPr>
        <a:solidFill>
          <a:srgbClr val="002060"/>
        </a:solidFill>
      </dgm:spPr>
      <dgm:t>
        <a:bodyPr/>
        <a:lstStyle/>
        <a:p>
          <a:pPr rtl="1"/>
          <a:endParaRPr lang="fa-IR"/>
        </a:p>
      </dgm:t>
    </dgm:pt>
    <dgm:pt modelId="{4BF386B5-4A99-47B3-9613-ADCE00A25AC9}" type="pres">
      <dgm:prSet presAssocID="{BECC39CE-0F4B-41DD-A663-AB4B8057563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AE245CB-4586-4A03-8B56-65BDE9FF87D7}" type="pres">
      <dgm:prSet presAssocID="{5401B710-0F16-4488-A0EF-39F4E0A9B783}" presName="node" presStyleLbl="node1" presStyleIdx="0" presStyleCnt="4" custRadScaleRad="9768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92F0FBC-5BAB-497F-8139-FFDCCE9191D6}" type="pres">
      <dgm:prSet presAssocID="{034EF9F3-500B-4318-AD37-170C0793EC67}" presName="sibTrans" presStyleLbl="sibTrans2D1" presStyleIdx="0" presStyleCnt="4" custLinFactNeighborX="0" custLinFactNeighborY="0"/>
      <dgm:spPr/>
      <dgm:t>
        <a:bodyPr/>
        <a:lstStyle/>
        <a:p>
          <a:pPr rtl="1"/>
          <a:endParaRPr lang="fa-IR"/>
        </a:p>
      </dgm:t>
    </dgm:pt>
    <dgm:pt modelId="{D103BF7E-9026-4161-860D-57ED35F95F59}" type="pres">
      <dgm:prSet presAssocID="{034EF9F3-500B-4318-AD37-170C0793EC67}" presName="connectorText" presStyleLbl="sibTrans2D1" presStyleIdx="0" presStyleCnt="4"/>
      <dgm:spPr/>
      <dgm:t>
        <a:bodyPr/>
        <a:lstStyle/>
        <a:p>
          <a:pPr rtl="1"/>
          <a:endParaRPr lang="fa-IR"/>
        </a:p>
      </dgm:t>
    </dgm:pt>
    <dgm:pt modelId="{4F098CF7-3D74-465A-9E6B-42B44CCEE501}" type="pres">
      <dgm:prSet presAssocID="{DFF39D33-B14D-4D5F-95E9-7C989FEDD47C}" presName="node" presStyleLbl="node1" presStyleIdx="1" presStyleCnt="4" custRadScaleRad="9906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B3451D5-A04F-4CA6-AFB4-664410A8CB03}" type="pres">
      <dgm:prSet presAssocID="{A3C77765-6998-49FA-8A5D-A9BB50B51072}" presName="sibTrans" presStyleLbl="sibTrans2D1" presStyleIdx="1" presStyleCnt="4"/>
      <dgm:spPr/>
      <dgm:t>
        <a:bodyPr/>
        <a:lstStyle/>
        <a:p>
          <a:pPr rtl="1"/>
          <a:endParaRPr lang="fa-IR"/>
        </a:p>
      </dgm:t>
    </dgm:pt>
    <dgm:pt modelId="{BC0E1990-E3A2-4053-A606-CCDCC7AFF639}" type="pres">
      <dgm:prSet presAssocID="{A3C77765-6998-49FA-8A5D-A9BB50B51072}" presName="connectorText" presStyleLbl="sibTrans2D1" presStyleIdx="1" presStyleCnt="4"/>
      <dgm:spPr/>
      <dgm:t>
        <a:bodyPr/>
        <a:lstStyle/>
        <a:p>
          <a:pPr rtl="1"/>
          <a:endParaRPr lang="fa-IR"/>
        </a:p>
      </dgm:t>
    </dgm:pt>
    <dgm:pt modelId="{319D6AAB-0A3E-48D1-A9D2-10C88DD8A4C5}" type="pres">
      <dgm:prSet presAssocID="{E501DB30-B4E8-4B26-A6A8-0FA931BF0DE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25B2BD9-ACA8-4BDE-B960-A718DA4095EC}" type="pres">
      <dgm:prSet presAssocID="{914F5D32-AC75-460D-8E25-5EAF5D9ED1A3}" presName="sibTrans" presStyleLbl="sibTrans2D1" presStyleIdx="2" presStyleCnt="4"/>
      <dgm:spPr/>
      <dgm:t>
        <a:bodyPr/>
        <a:lstStyle/>
        <a:p>
          <a:pPr rtl="1"/>
          <a:endParaRPr lang="fa-IR"/>
        </a:p>
      </dgm:t>
    </dgm:pt>
    <dgm:pt modelId="{33F28941-687A-4D8D-A0F7-72ECCC6A2C83}" type="pres">
      <dgm:prSet presAssocID="{914F5D32-AC75-460D-8E25-5EAF5D9ED1A3}" presName="connectorText" presStyleLbl="sibTrans2D1" presStyleIdx="2" presStyleCnt="4"/>
      <dgm:spPr/>
      <dgm:t>
        <a:bodyPr/>
        <a:lstStyle/>
        <a:p>
          <a:pPr rtl="1"/>
          <a:endParaRPr lang="fa-IR"/>
        </a:p>
      </dgm:t>
    </dgm:pt>
    <dgm:pt modelId="{B5420789-6A4A-4B70-863A-9DAE9B10CA99}" type="pres">
      <dgm:prSet presAssocID="{1C65537B-C292-4C2B-AC56-3C4D085E67B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928D97F-8DB9-4F84-9498-B5E94200C4CE}" type="pres">
      <dgm:prSet presAssocID="{70EE6EA0-FD15-47DB-9963-AF990CA96E6C}" presName="sibTrans" presStyleLbl="sibTrans2D1" presStyleIdx="3" presStyleCnt="4"/>
      <dgm:spPr/>
      <dgm:t>
        <a:bodyPr/>
        <a:lstStyle/>
        <a:p>
          <a:pPr rtl="1"/>
          <a:endParaRPr lang="fa-IR"/>
        </a:p>
      </dgm:t>
    </dgm:pt>
    <dgm:pt modelId="{3C0F5D68-CD80-4A4B-B5CC-92F890B0616D}" type="pres">
      <dgm:prSet presAssocID="{70EE6EA0-FD15-47DB-9963-AF990CA96E6C}" presName="connectorText" presStyleLbl="sibTrans2D1" presStyleIdx="3" presStyleCnt="4"/>
      <dgm:spPr/>
      <dgm:t>
        <a:bodyPr/>
        <a:lstStyle/>
        <a:p>
          <a:pPr rtl="1"/>
          <a:endParaRPr lang="fa-IR"/>
        </a:p>
      </dgm:t>
    </dgm:pt>
  </dgm:ptLst>
  <dgm:cxnLst>
    <dgm:cxn modelId="{67E6A3BB-BE20-4590-A257-20C412541BC2}" type="presOf" srcId="{A3C77765-6998-49FA-8A5D-A9BB50B51072}" destId="{BC0E1990-E3A2-4053-A606-CCDCC7AFF639}" srcOrd="1" destOrd="0" presId="urn:microsoft.com/office/officeart/2005/8/layout/cycle2"/>
    <dgm:cxn modelId="{509F3CAE-C343-4B61-AA4C-DA37EA72F967}" type="presOf" srcId="{034EF9F3-500B-4318-AD37-170C0793EC67}" destId="{D103BF7E-9026-4161-860D-57ED35F95F59}" srcOrd="1" destOrd="0" presId="urn:microsoft.com/office/officeart/2005/8/layout/cycle2"/>
    <dgm:cxn modelId="{56171732-5DFA-487B-87AA-D2E039F61DF2}" type="presOf" srcId="{70EE6EA0-FD15-47DB-9963-AF990CA96E6C}" destId="{2928D97F-8DB9-4F84-9498-B5E94200C4CE}" srcOrd="0" destOrd="0" presId="urn:microsoft.com/office/officeart/2005/8/layout/cycle2"/>
    <dgm:cxn modelId="{E99125A7-00F0-48B3-A650-85D57EE6D56C}" type="presOf" srcId="{BECC39CE-0F4B-41DD-A663-AB4B80575636}" destId="{4BF386B5-4A99-47B3-9613-ADCE00A25AC9}" srcOrd="0" destOrd="0" presId="urn:microsoft.com/office/officeart/2005/8/layout/cycle2"/>
    <dgm:cxn modelId="{4AA9F49F-5F0D-4CBE-B4F9-8ADB0068C6E0}" type="presOf" srcId="{70EE6EA0-FD15-47DB-9963-AF990CA96E6C}" destId="{3C0F5D68-CD80-4A4B-B5CC-92F890B0616D}" srcOrd="1" destOrd="0" presId="urn:microsoft.com/office/officeart/2005/8/layout/cycle2"/>
    <dgm:cxn modelId="{3F4EF736-5714-44F0-BF34-F6676220D777}" srcId="{BECC39CE-0F4B-41DD-A663-AB4B80575636}" destId="{DFF39D33-B14D-4D5F-95E9-7C989FEDD47C}" srcOrd="1" destOrd="0" parTransId="{20EB14EE-BE7E-48BF-AEF0-23049D06BC6E}" sibTransId="{A3C77765-6998-49FA-8A5D-A9BB50B51072}"/>
    <dgm:cxn modelId="{BE182D6E-FA3A-4866-9DCF-DE0E4B805AD7}" srcId="{BECC39CE-0F4B-41DD-A663-AB4B80575636}" destId="{5401B710-0F16-4488-A0EF-39F4E0A9B783}" srcOrd="0" destOrd="0" parTransId="{0A698C5B-47E6-4802-8658-27F3001B54C9}" sibTransId="{034EF9F3-500B-4318-AD37-170C0793EC67}"/>
    <dgm:cxn modelId="{459BC556-39BD-43BB-9CB5-4E669BD1D969}" type="presOf" srcId="{914F5D32-AC75-460D-8E25-5EAF5D9ED1A3}" destId="{33F28941-687A-4D8D-A0F7-72ECCC6A2C83}" srcOrd="1" destOrd="0" presId="urn:microsoft.com/office/officeart/2005/8/layout/cycle2"/>
    <dgm:cxn modelId="{D3D9F985-68CB-4310-9AC0-BEB26965B9B8}" type="presOf" srcId="{DFF39D33-B14D-4D5F-95E9-7C989FEDD47C}" destId="{4F098CF7-3D74-465A-9E6B-42B44CCEE501}" srcOrd="0" destOrd="0" presId="urn:microsoft.com/office/officeart/2005/8/layout/cycle2"/>
    <dgm:cxn modelId="{49D93D75-7BFC-4DB9-BB2E-CA744995CD2B}" type="presOf" srcId="{1C65537B-C292-4C2B-AC56-3C4D085E67B0}" destId="{B5420789-6A4A-4B70-863A-9DAE9B10CA99}" srcOrd="0" destOrd="0" presId="urn:microsoft.com/office/officeart/2005/8/layout/cycle2"/>
    <dgm:cxn modelId="{AFCC1CEC-01DD-43FD-967C-ACFA371534F8}" srcId="{BECC39CE-0F4B-41DD-A663-AB4B80575636}" destId="{1C65537B-C292-4C2B-AC56-3C4D085E67B0}" srcOrd="3" destOrd="0" parTransId="{C9026A15-201F-4144-99AD-E86DA334C394}" sibTransId="{70EE6EA0-FD15-47DB-9963-AF990CA96E6C}"/>
    <dgm:cxn modelId="{D00C17E3-0EF0-49E6-9CBE-E07EA3C5F3AD}" type="presOf" srcId="{034EF9F3-500B-4318-AD37-170C0793EC67}" destId="{992F0FBC-5BAB-497F-8139-FFDCCE9191D6}" srcOrd="0" destOrd="0" presId="urn:microsoft.com/office/officeart/2005/8/layout/cycle2"/>
    <dgm:cxn modelId="{824615BB-2A57-42B5-BA46-0879528B13A6}" type="presOf" srcId="{914F5D32-AC75-460D-8E25-5EAF5D9ED1A3}" destId="{925B2BD9-ACA8-4BDE-B960-A718DA4095EC}" srcOrd="0" destOrd="0" presId="urn:microsoft.com/office/officeart/2005/8/layout/cycle2"/>
    <dgm:cxn modelId="{B421C02E-91D8-4A2C-B0BB-90EB94F9BF74}" type="presOf" srcId="{A3C77765-6998-49FA-8A5D-A9BB50B51072}" destId="{8B3451D5-A04F-4CA6-AFB4-664410A8CB03}" srcOrd="0" destOrd="0" presId="urn:microsoft.com/office/officeart/2005/8/layout/cycle2"/>
    <dgm:cxn modelId="{F04872AD-91A3-472F-99E8-E5D92DAEE1CE}" srcId="{BECC39CE-0F4B-41DD-A663-AB4B80575636}" destId="{E501DB30-B4E8-4B26-A6A8-0FA931BF0DEA}" srcOrd="2" destOrd="0" parTransId="{B46EF855-A0B9-4FB2-83E9-BDF5DA6BEA48}" sibTransId="{914F5D32-AC75-460D-8E25-5EAF5D9ED1A3}"/>
    <dgm:cxn modelId="{4A7ACE4D-5360-4C6F-B576-30777BAE7450}" type="presOf" srcId="{E501DB30-B4E8-4B26-A6A8-0FA931BF0DEA}" destId="{319D6AAB-0A3E-48D1-A9D2-10C88DD8A4C5}" srcOrd="0" destOrd="0" presId="urn:microsoft.com/office/officeart/2005/8/layout/cycle2"/>
    <dgm:cxn modelId="{A9B19473-6538-4410-A200-FFEA6BA9BD14}" type="presOf" srcId="{5401B710-0F16-4488-A0EF-39F4E0A9B783}" destId="{0AE245CB-4586-4A03-8B56-65BDE9FF87D7}" srcOrd="0" destOrd="0" presId="urn:microsoft.com/office/officeart/2005/8/layout/cycle2"/>
    <dgm:cxn modelId="{ADCF70B0-AC76-4B4D-A3AF-6025AC4B8D89}" type="presParOf" srcId="{4BF386B5-4A99-47B3-9613-ADCE00A25AC9}" destId="{0AE245CB-4586-4A03-8B56-65BDE9FF87D7}" srcOrd="0" destOrd="0" presId="urn:microsoft.com/office/officeart/2005/8/layout/cycle2"/>
    <dgm:cxn modelId="{FE8DA280-5B12-489C-A351-7976EF7FE91D}" type="presParOf" srcId="{4BF386B5-4A99-47B3-9613-ADCE00A25AC9}" destId="{992F0FBC-5BAB-497F-8139-FFDCCE9191D6}" srcOrd="1" destOrd="0" presId="urn:microsoft.com/office/officeart/2005/8/layout/cycle2"/>
    <dgm:cxn modelId="{F6227E4A-150C-4F17-8493-3A6114A4FB1B}" type="presParOf" srcId="{992F0FBC-5BAB-497F-8139-FFDCCE9191D6}" destId="{D103BF7E-9026-4161-860D-57ED35F95F59}" srcOrd="0" destOrd="0" presId="urn:microsoft.com/office/officeart/2005/8/layout/cycle2"/>
    <dgm:cxn modelId="{BEB363B8-DD7F-455E-9EDC-10F71AA7975B}" type="presParOf" srcId="{4BF386B5-4A99-47B3-9613-ADCE00A25AC9}" destId="{4F098CF7-3D74-465A-9E6B-42B44CCEE501}" srcOrd="2" destOrd="0" presId="urn:microsoft.com/office/officeart/2005/8/layout/cycle2"/>
    <dgm:cxn modelId="{76A47B30-5A79-4BD3-8F77-2F7BD6D07559}" type="presParOf" srcId="{4BF386B5-4A99-47B3-9613-ADCE00A25AC9}" destId="{8B3451D5-A04F-4CA6-AFB4-664410A8CB03}" srcOrd="3" destOrd="0" presId="urn:microsoft.com/office/officeart/2005/8/layout/cycle2"/>
    <dgm:cxn modelId="{B73C4F4B-7EA3-42DD-994A-E89A60947074}" type="presParOf" srcId="{8B3451D5-A04F-4CA6-AFB4-664410A8CB03}" destId="{BC0E1990-E3A2-4053-A606-CCDCC7AFF639}" srcOrd="0" destOrd="0" presId="urn:microsoft.com/office/officeart/2005/8/layout/cycle2"/>
    <dgm:cxn modelId="{8A20700D-D599-4C15-89C8-6CDEDB6F8F29}" type="presParOf" srcId="{4BF386B5-4A99-47B3-9613-ADCE00A25AC9}" destId="{319D6AAB-0A3E-48D1-A9D2-10C88DD8A4C5}" srcOrd="4" destOrd="0" presId="urn:microsoft.com/office/officeart/2005/8/layout/cycle2"/>
    <dgm:cxn modelId="{5232D5D6-B672-4824-9C2D-106B426A0B95}" type="presParOf" srcId="{4BF386B5-4A99-47B3-9613-ADCE00A25AC9}" destId="{925B2BD9-ACA8-4BDE-B960-A718DA4095EC}" srcOrd="5" destOrd="0" presId="urn:microsoft.com/office/officeart/2005/8/layout/cycle2"/>
    <dgm:cxn modelId="{E6692147-7899-4BAC-B720-CF3DF9860F84}" type="presParOf" srcId="{925B2BD9-ACA8-4BDE-B960-A718DA4095EC}" destId="{33F28941-687A-4D8D-A0F7-72ECCC6A2C83}" srcOrd="0" destOrd="0" presId="urn:microsoft.com/office/officeart/2005/8/layout/cycle2"/>
    <dgm:cxn modelId="{138BBECD-F265-4C8E-8A0D-37CC0223AF4F}" type="presParOf" srcId="{4BF386B5-4A99-47B3-9613-ADCE00A25AC9}" destId="{B5420789-6A4A-4B70-863A-9DAE9B10CA99}" srcOrd="6" destOrd="0" presId="urn:microsoft.com/office/officeart/2005/8/layout/cycle2"/>
    <dgm:cxn modelId="{652AF11B-FE42-4061-BC0F-2EC36EA78327}" type="presParOf" srcId="{4BF386B5-4A99-47B3-9613-ADCE00A25AC9}" destId="{2928D97F-8DB9-4F84-9498-B5E94200C4CE}" srcOrd="7" destOrd="0" presId="urn:microsoft.com/office/officeart/2005/8/layout/cycle2"/>
    <dgm:cxn modelId="{1417EAF8-2801-447D-ACBD-1FBDC9022523}" type="presParOf" srcId="{2928D97F-8DB9-4F84-9498-B5E94200C4CE}" destId="{3C0F5D68-CD80-4A4B-B5CC-92F890B0616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CC39CE-0F4B-41DD-A663-AB4B80575636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5401B710-0F16-4488-A0EF-39F4E0A9B783}">
      <dgm:prSet phldrT="[Text]" custT="1"/>
      <dgm:spPr/>
      <dgm:t>
        <a:bodyPr/>
        <a:lstStyle/>
        <a:p>
          <a:pPr rtl="1"/>
          <a:r>
            <a:rPr lang="fa-IR" sz="2100" b="1" dirty="0" smtClean="0">
              <a:cs typeface="B Nazanin" panose="00000400000000000000" pitchFamily="2" charset="-78"/>
            </a:rPr>
            <a:t>فکر </a:t>
          </a:r>
        </a:p>
        <a:p>
          <a:pPr rtl="1"/>
          <a:r>
            <a:rPr lang="fa-IR" sz="2400" b="1" dirty="0" smtClean="0">
              <a:solidFill>
                <a:srgbClr val="FF0000"/>
              </a:solidFill>
              <a:cs typeface="B Nazanin" panose="00000400000000000000" pitchFamily="2" charset="-78"/>
            </a:rPr>
            <a:t>( </a:t>
          </a:r>
          <a:r>
            <a:rPr lang="en-US" sz="1600" b="1" dirty="0" smtClean="0">
              <a:solidFill>
                <a:srgbClr val="FF0000"/>
              </a:solidFill>
              <a:cs typeface="B Nazanin" panose="00000400000000000000" pitchFamily="2" charset="-78"/>
            </a:rPr>
            <a:t>NATs</a:t>
          </a:r>
          <a:r>
            <a:rPr lang="fa-IR" sz="2400" b="1" dirty="0" smtClean="0">
              <a:solidFill>
                <a:srgbClr val="FF0000"/>
              </a:solidFill>
              <a:cs typeface="B Nazanin" panose="00000400000000000000" pitchFamily="2" charset="-78"/>
            </a:rPr>
            <a:t>)</a:t>
          </a:r>
          <a:endParaRPr lang="fa-IR" sz="2400" b="1" dirty="0">
            <a:solidFill>
              <a:srgbClr val="FF0000"/>
            </a:solidFill>
            <a:cs typeface="B Nazanin" panose="00000400000000000000" pitchFamily="2" charset="-78"/>
          </a:endParaRPr>
        </a:p>
      </dgm:t>
    </dgm:pt>
    <dgm:pt modelId="{0A698C5B-47E6-4802-8658-27F3001B54C9}" type="parTrans" cxnId="{BE182D6E-FA3A-4866-9DCF-DE0E4B805AD7}">
      <dgm:prSet/>
      <dgm:spPr/>
      <dgm:t>
        <a:bodyPr/>
        <a:lstStyle/>
        <a:p>
          <a:pPr rtl="1"/>
          <a:endParaRPr lang="fa-IR"/>
        </a:p>
      </dgm:t>
    </dgm:pt>
    <dgm:pt modelId="{034EF9F3-500B-4318-AD37-170C0793EC67}" type="sibTrans" cxnId="{BE182D6E-FA3A-4866-9DCF-DE0E4B805AD7}">
      <dgm:prSet/>
      <dgm:spPr>
        <a:solidFill>
          <a:srgbClr val="002060"/>
        </a:solidFill>
      </dgm:spPr>
      <dgm:t>
        <a:bodyPr/>
        <a:lstStyle/>
        <a:p>
          <a:pPr rtl="1"/>
          <a:endParaRPr lang="fa-IR"/>
        </a:p>
      </dgm:t>
    </dgm:pt>
    <dgm:pt modelId="{DFF39D33-B14D-4D5F-95E9-7C989FEDD47C}">
      <dgm:prSet phldrT="[Text]"/>
      <dgm:spPr/>
      <dgm:t>
        <a:bodyPr/>
        <a:lstStyle/>
        <a:p>
          <a:pPr rtl="1"/>
          <a:r>
            <a:rPr lang="fa-IR" b="1" dirty="0" smtClean="0">
              <a:cs typeface="B Nazanin" panose="00000400000000000000" pitchFamily="2" charset="-78"/>
            </a:rPr>
            <a:t>موقعیت</a:t>
          </a:r>
          <a:endParaRPr lang="fa-IR" b="1" dirty="0">
            <a:cs typeface="B Nazanin" panose="00000400000000000000" pitchFamily="2" charset="-78"/>
          </a:endParaRPr>
        </a:p>
      </dgm:t>
    </dgm:pt>
    <dgm:pt modelId="{20EB14EE-BE7E-48BF-AEF0-23049D06BC6E}" type="parTrans" cxnId="{3F4EF736-5714-44F0-BF34-F6676220D777}">
      <dgm:prSet/>
      <dgm:spPr/>
      <dgm:t>
        <a:bodyPr/>
        <a:lstStyle/>
        <a:p>
          <a:pPr rtl="1"/>
          <a:endParaRPr lang="fa-IR"/>
        </a:p>
      </dgm:t>
    </dgm:pt>
    <dgm:pt modelId="{A3C77765-6998-49FA-8A5D-A9BB50B51072}" type="sibTrans" cxnId="{3F4EF736-5714-44F0-BF34-F6676220D777}">
      <dgm:prSet/>
      <dgm:spPr>
        <a:solidFill>
          <a:srgbClr val="002060"/>
        </a:solidFill>
      </dgm:spPr>
      <dgm:t>
        <a:bodyPr/>
        <a:lstStyle/>
        <a:p>
          <a:pPr rtl="1"/>
          <a:endParaRPr lang="fa-IR"/>
        </a:p>
      </dgm:t>
    </dgm:pt>
    <dgm:pt modelId="{E501DB30-B4E8-4B26-A6A8-0FA931BF0DEA}">
      <dgm:prSet phldrT="[Text]"/>
      <dgm:spPr/>
      <dgm:t>
        <a:bodyPr/>
        <a:lstStyle/>
        <a:p>
          <a:pPr rtl="1"/>
          <a:r>
            <a:rPr lang="fa-IR" b="1" dirty="0" smtClean="0">
              <a:cs typeface="B Nazanin" panose="00000400000000000000" pitchFamily="2" charset="-78"/>
            </a:rPr>
            <a:t>رفتار</a:t>
          </a:r>
          <a:endParaRPr lang="fa-IR" b="1" dirty="0">
            <a:cs typeface="B Nazanin" panose="00000400000000000000" pitchFamily="2" charset="-78"/>
          </a:endParaRPr>
        </a:p>
      </dgm:t>
    </dgm:pt>
    <dgm:pt modelId="{B46EF855-A0B9-4FB2-83E9-BDF5DA6BEA48}" type="parTrans" cxnId="{F04872AD-91A3-472F-99E8-E5D92DAEE1CE}">
      <dgm:prSet/>
      <dgm:spPr/>
      <dgm:t>
        <a:bodyPr/>
        <a:lstStyle/>
        <a:p>
          <a:pPr rtl="1"/>
          <a:endParaRPr lang="fa-IR"/>
        </a:p>
      </dgm:t>
    </dgm:pt>
    <dgm:pt modelId="{914F5D32-AC75-460D-8E25-5EAF5D9ED1A3}" type="sibTrans" cxnId="{F04872AD-91A3-472F-99E8-E5D92DAEE1CE}">
      <dgm:prSet/>
      <dgm:spPr>
        <a:solidFill>
          <a:srgbClr val="002060"/>
        </a:solidFill>
      </dgm:spPr>
      <dgm:t>
        <a:bodyPr/>
        <a:lstStyle/>
        <a:p>
          <a:pPr rtl="1"/>
          <a:endParaRPr lang="fa-IR" dirty="0"/>
        </a:p>
      </dgm:t>
    </dgm:pt>
    <dgm:pt modelId="{1C65537B-C292-4C2B-AC56-3C4D085E67B0}">
      <dgm:prSet phldrT="[Text]"/>
      <dgm:spPr/>
      <dgm:t>
        <a:bodyPr/>
        <a:lstStyle/>
        <a:p>
          <a:pPr rtl="1"/>
          <a:r>
            <a:rPr lang="fa-IR" b="1" dirty="0" smtClean="0">
              <a:cs typeface="B Nazanin" panose="00000400000000000000" pitchFamily="2" charset="-78"/>
            </a:rPr>
            <a:t>حس</a:t>
          </a:r>
          <a:endParaRPr lang="fa-IR" b="1" dirty="0">
            <a:cs typeface="B Nazanin" panose="00000400000000000000" pitchFamily="2" charset="-78"/>
          </a:endParaRPr>
        </a:p>
      </dgm:t>
    </dgm:pt>
    <dgm:pt modelId="{C9026A15-201F-4144-99AD-E86DA334C394}" type="parTrans" cxnId="{AFCC1CEC-01DD-43FD-967C-ACFA371534F8}">
      <dgm:prSet/>
      <dgm:spPr/>
      <dgm:t>
        <a:bodyPr/>
        <a:lstStyle/>
        <a:p>
          <a:pPr rtl="1"/>
          <a:endParaRPr lang="fa-IR"/>
        </a:p>
      </dgm:t>
    </dgm:pt>
    <dgm:pt modelId="{70EE6EA0-FD15-47DB-9963-AF990CA96E6C}" type="sibTrans" cxnId="{AFCC1CEC-01DD-43FD-967C-ACFA371534F8}">
      <dgm:prSet/>
      <dgm:spPr>
        <a:solidFill>
          <a:srgbClr val="002060"/>
        </a:solidFill>
      </dgm:spPr>
      <dgm:t>
        <a:bodyPr/>
        <a:lstStyle/>
        <a:p>
          <a:pPr rtl="1"/>
          <a:endParaRPr lang="fa-IR"/>
        </a:p>
      </dgm:t>
    </dgm:pt>
    <dgm:pt modelId="{4BF386B5-4A99-47B3-9613-ADCE00A25AC9}" type="pres">
      <dgm:prSet presAssocID="{BECC39CE-0F4B-41DD-A663-AB4B8057563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AE245CB-4586-4A03-8B56-65BDE9FF87D7}" type="pres">
      <dgm:prSet presAssocID="{5401B710-0F16-4488-A0EF-39F4E0A9B783}" presName="node" presStyleLbl="node1" presStyleIdx="0" presStyleCnt="4" custRadScaleRad="9768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92F0FBC-5BAB-497F-8139-FFDCCE9191D6}" type="pres">
      <dgm:prSet presAssocID="{034EF9F3-500B-4318-AD37-170C0793EC67}" presName="sibTrans" presStyleLbl="sibTrans2D1" presStyleIdx="0" presStyleCnt="4" custLinFactNeighborX="0" custLinFactNeighborY="0"/>
      <dgm:spPr/>
      <dgm:t>
        <a:bodyPr/>
        <a:lstStyle/>
        <a:p>
          <a:pPr rtl="1"/>
          <a:endParaRPr lang="fa-IR"/>
        </a:p>
      </dgm:t>
    </dgm:pt>
    <dgm:pt modelId="{D103BF7E-9026-4161-860D-57ED35F95F59}" type="pres">
      <dgm:prSet presAssocID="{034EF9F3-500B-4318-AD37-170C0793EC67}" presName="connectorText" presStyleLbl="sibTrans2D1" presStyleIdx="0" presStyleCnt="4"/>
      <dgm:spPr/>
      <dgm:t>
        <a:bodyPr/>
        <a:lstStyle/>
        <a:p>
          <a:pPr rtl="1"/>
          <a:endParaRPr lang="fa-IR"/>
        </a:p>
      </dgm:t>
    </dgm:pt>
    <dgm:pt modelId="{4F098CF7-3D74-465A-9E6B-42B44CCEE501}" type="pres">
      <dgm:prSet presAssocID="{DFF39D33-B14D-4D5F-95E9-7C989FEDD47C}" presName="node" presStyleLbl="node1" presStyleIdx="1" presStyleCnt="4" custRadScaleRad="99072" custRadScaleInc="148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B3451D5-A04F-4CA6-AFB4-664410A8CB03}" type="pres">
      <dgm:prSet presAssocID="{A3C77765-6998-49FA-8A5D-A9BB50B51072}" presName="sibTrans" presStyleLbl="sibTrans2D1" presStyleIdx="1" presStyleCnt="4"/>
      <dgm:spPr/>
      <dgm:t>
        <a:bodyPr/>
        <a:lstStyle/>
        <a:p>
          <a:pPr rtl="1"/>
          <a:endParaRPr lang="fa-IR"/>
        </a:p>
      </dgm:t>
    </dgm:pt>
    <dgm:pt modelId="{BC0E1990-E3A2-4053-A606-CCDCC7AFF639}" type="pres">
      <dgm:prSet presAssocID="{A3C77765-6998-49FA-8A5D-A9BB50B51072}" presName="connectorText" presStyleLbl="sibTrans2D1" presStyleIdx="1" presStyleCnt="4"/>
      <dgm:spPr/>
      <dgm:t>
        <a:bodyPr/>
        <a:lstStyle/>
        <a:p>
          <a:pPr rtl="1"/>
          <a:endParaRPr lang="fa-IR"/>
        </a:p>
      </dgm:t>
    </dgm:pt>
    <dgm:pt modelId="{319D6AAB-0A3E-48D1-A9D2-10C88DD8A4C5}" type="pres">
      <dgm:prSet presAssocID="{E501DB30-B4E8-4B26-A6A8-0FA931BF0DE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25B2BD9-ACA8-4BDE-B960-A718DA4095EC}" type="pres">
      <dgm:prSet presAssocID="{914F5D32-AC75-460D-8E25-5EAF5D9ED1A3}" presName="sibTrans" presStyleLbl="sibTrans2D1" presStyleIdx="2" presStyleCnt="4"/>
      <dgm:spPr/>
      <dgm:t>
        <a:bodyPr/>
        <a:lstStyle/>
        <a:p>
          <a:pPr rtl="1"/>
          <a:endParaRPr lang="fa-IR"/>
        </a:p>
      </dgm:t>
    </dgm:pt>
    <dgm:pt modelId="{33F28941-687A-4D8D-A0F7-72ECCC6A2C83}" type="pres">
      <dgm:prSet presAssocID="{914F5D32-AC75-460D-8E25-5EAF5D9ED1A3}" presName="connectorText" presStyleLbl="sibTrans2D1" presStyleIdx="2" presStyleCnt="4"/>
      <dgm:spPr/>
      <dgm:t>
        <a:bodyPr/>
        <a:lstStyle/>
        <a:p>
          <a:pPr rtl="1"/>
          <a:endParaRPr lang="fa-IR"/>
        </a:p>
      </dgm:t>
    </dgm:pt>
    <dgm:pt modelId="{B5420789-6A4A-4B70-863A-9DAE9B10CA99}" type="pres">
      <dgm:prSet presAssocID="{1C65537B-C292-4C2B-AC56-3C4D085E67B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928D97F-8DB9-4F84-9498-B5E94200C4CE}" type="pres">
      <dgm:prSet presAssocID="{70EE6EA0-FD15-47DB-9963-AF990CA96E6C}" presName="sibTrans" presStyleLbl="sibTrans2D1" presStyleIdx="3" presStyleCnt="4"/>
      <dgm:spPr/>
      <dgm:t>
        <a:bodyPr/>
        <a:lstStyle/>
        <a:p>
          <a:pPr rtl="1"/>
          <a:endParaRPr lang="fa-IR"/>
        </a:p>
      </dgm:t>
    </dgm:pt>
    <dgm:pt modelId="{3C0F5D68-CD80-4A4B-B5CC-92F890B0616D}" type="pres">
      <dgm:prSet presAssocID="{70EE6EA0-FD15-47DB-9963-AF990CA96E6C}" presName="connectorText" presStyleLbl="sibTrans2D1" presStyleIdx="3" presStyleCnt="4"/>
      <dgm:spPr/>
      <dgm:t>
        <a:bodyPr/>
        <a:lstStyle/>
        <a:p>
          <a:pPr rtl="1"/>
          <a:endParaRPr lang="fa-IR"/>
        </a:p>
      </dgm:t>
    </dgm:pt>
  </dgm:ptLst>
  <dgm:cxnLst>
    <dgm:cxn modelId="{EA1A517D-CA24-4BE0-B9F3-6EC1C3885FDD}" type="presOf" srcId="{E501DB30-B4E8-4B26-A6A8-0FA931BF0DEA}" destId="{319D6AAB-0A3E-48D1-A9D2-10C88DD8A4C5}" srcOrd="0" destOrd="0" presId="urn:microsoft.com/office/officeart/2005/8/layout/cycle2"/>
    <dgm:cxn modelId="{11F45E26-FEA9-4801-89B4-7B38279B8F36}" type="presOf" srcId="{034EF9F3-500B-4318-AD37-170C0793EC67}" destId="{992F0FBC-5BAB-497F-8139-FFDCCE9191D6}" srcOrd="0" destOrd="0" presId="urn:microsoft.com/office/officeart/2005/8/layout/cycle2"/>
    <dgm:cxn modelId="{8E1CB998-AC02-4566-8D26-866A3AC876CC}" type="presOf" srcId="{A3C77765-6998-49FA-8A5D-A9BB50B51072}" destId="{8B3451D5-A04F-4CA6-AFB4-664410A8CB03}" srcOrd="0" destOrd="0" presId="urn:microsoft.com/office/officeart/2005/8/layout/cycle2"/>
    <dgm:cxn modelId="{BB88F06B-D601-4AA5-B3FE-251BE4361CED}" type="presOf" srcId="{914F5D32-AC75-460D-8E25-5EAF5D9ED1A3}" destId="{33F28941-687A-4D8D-A0F7-72ECCC6A2C83}" srcOrd="1" destOrd="0" presId="urn:microsoft.com/office/officeart/2005/8/layout/cycle2"/>
    <dgm:cxn modelId="{3F4EF736-5714-44F0-BF34-F6676220D777}" srcId="{BECC39CE-0F4B-41DD-A663-AB4B80575636}" destId="{DFF39D33-B14D-4D5F-95E9-7C989FEDD47C}" srcOrd="1" destOrd="0" parTransId="{20EB14EE-BE7E-48BF-AEF0-23049D06BC6E}" sibTransId="{A3C77765-6998-49FA-8A5D-A9BB50B51072}"/>
    <dgm:cxn modelId="{BE182D6E-FA3A-4866-9DCF-DE0E4B805AD7}" srcId="{BECC39CE-0F4B-41DD-A663-AB4B80575636}" destId="{5401B710-0F16-4488-A0EF-39F4E0A9B783}" srcOrd="0" destOrd="0" parTransId="{0A698C5B-47E6-4802-8658-27F3001B54C9}" sibTransId="{034EF9F3-500B-4318-AD37-170C0793EC67}"/>
    <dgm:cxn modelId="{2E914EAE-4521-482B-81BE-23876F7CAE08}" type="presOf" srcId="{A3C77765-6998-49FA-8A5D-A9BB50B51072}" destId="{BC0E1990-E3A2-4053-A606-CCDCC7AFF639}" srcOrd="1" destOrd="0" presId="urn:microsoft.com/office/officeart/2005/8/layout/cycle2"/>
    <dgm:cxn modelId="{7082E92C-7C6D-47A9-9FED-C7CF5DA8E3F4}" type="presOf" srcId="{DFF39D33-B14D-4D5F-95E9-7C989FEDD47C}" destId="{4F098CF7-3D74-465A-9E6B-42B44CCEE501}" srcOrd="0" destOrd="0" presId="urn:microsoft.com/office/officeart/2005/8/layout/cycle2"/>
    <dgm:cxn modelId="{BA4FEFA8-2916-4C01-87E5-75A6C42CC803}" type="presOf" srcId="{5401B710-0F16-4488-A0EF-39F4E0A9B783}" destId="{0AE245CB-4586-4A03-8B56-65BDE9FF87D7}" srcOrd="0" destOrd="0" presId="urn:microsoft.com/office/officeart/2005/8/layout/cycle2"/>
    <dgm:cxn modelId="{23E01911-632C-488C-932E-935FEE0E6911}" type="presOf" srcId="{1C65537B-C292-4C2B-AC56-3C4D085E67B0}" destId="{B5420789-6A4A-4B70-863A-9DAE9B10CA99}" srcOrd="0" destOrd="0" presId="urn:microsoft.com/office/officeart/2005/8/layout/cycle2"/>
    <dgm:cxn modelId="{AFCC1CEC-01DD-43FD-967C-ACFA371534F8}" srcId="{BECC39CE-0F4B-41DD-A663-AB4B80575636}" destId="{1C65537B-C292-4C2B-AC56-3C4D085E67B0}" srcOrd="3" destOrd="0" parTransId="{C9026A15-201F-4144-99AD-E86DA334C394}" sibTransId="{70EE6EA0-FD15-47DB-9963-AF990CA96E6C}"/>
    <dgm:cxn modelId="{2FE9E668-702A-4BB9-A5BD-7F561A42C717}" type="presOf" srcId="{70EE6EA0-FD15-47DB-9963-AF990CA96E6C}" destId="{2928D97F-8DB9-4F84-9498-B5E94200C4CE}" srcOrd="0" destOrd="0" presId="urn:microsoft.com/office/officeart/2005/8/layout/cycle2"/>
    <dgm:cxn modelId="{F04872AD-91A3-472F-99E8-E5D92DAEE1CE}" srcId="{BECC39CE-0F4B-41DD-A663-AB4B80575636}" destId="{E501DB30-B4E8-4B26-A6A8-0FA931BF0DEA}" srcOrd="2" destOrd="0" parTransId="{B46EF855-A0B9-4FB2-83E9-BDF5DA6BEA48}" sibTransId="{914F5D32-AC75-460D-8E25-5EAF5D9ED1A3}"/>
    <dgm:cxn modelId="{6703F228-AD3B-4113-BF21-35EC9B17279F}" type="presOf" srcId="{914F5D32-AC75-460D-8E25-5EAF5D9ED1A3}" destId="{925B2BD9-ACA8-4BDE-B960-A718DA4095EC}" srcOrd="0" destOrd="0" presId="urn:microsoft.com/office/officeart/2005/8/layout/cycle2"/>
    <dgm:cxn modelId="{611F5279-8BBE-4691-8D71-8B4AD9B89CDD}" type="presOf" srcId="{034EF9F3-500B-4318-AD37-170C0793EC67}" destId="{D103BF7E-9026-4161-860D-57ED35F95F59}" srcOrd="1" destOrd="0" presId="urn:microsoft.com/office/officeart/2005/8/layout/cycle2"/>
    <dgm:cxn modelId="{044D963F-B25B-4CC8-866E-CDA79D035FEC}" type="presOf" srcId="{BECC39CE-0F4B-41DD-A663-AB4B80575636}" destId="{4BF386B5-4A99-47B3-9613-ADCE00A25AC9}" srcOrd="0" destOrd="0" presId="urn:microsoft.com/office/officeart/2005/8/layout/cycle2"/>
    <dgm:cxn modelId="{94C65E3D-01E0-485B-9E9E-08FD63C80939}" type="presOf" srcId="{70EE6EA0-FD15-47DB-9963-AF990CA96E6C}" destId="{3C0F5D68-CD80-4A4B-B5CC-92F890B0616D}" srcOrd="1" destOrd="0" presId="urn:microsoft.com/office/officeart/2005/8/layout/cycle2"/>
    <dgm:cxn modelId="{D42D915D-75EC-41CC-9CAF-FC36850CA1BA}" type="presParOf" srcId="{4BF386B5-4A99-47B3-9613-ADCE00A25AC9}" destId="{0AE245CB-4586-4A03-8B56-65BDE9FF87D7}" srcOrd="0" destOrd="0" presId="urn:microsoft.com/office/officeart/2005/8/layout/cycle2"/>
    <dgm:cxn modelId="{A64D6D82-87BC-49EA-9D86-E7A8BE8EBABE}" type="presParOf" srcId="{4BF386B5-4A99-47B3-9613-ADCE00A25AC9}" destId="{992F0FBC-5BAB-497F-8139-FFDCCE9191D6}" srcOrd="1" destOrd="0" presId="urn:microsoft.com/office/officeart/2005/8/layout/cycle2"/>
    <dgm:cxn modelId="{0F875849-1262-4274-9981-542185F138B1}" type="presParOf" srcId="{992F0FBC-5BAB-497F-8139-FFDCCE9191D6}" destId="{D103BF7E-9026-4161-860D-57ED35F95F59}" srcOrd="0" destOrd="0" presId="urn:microsoft.com/office/officeart/2005/8/layout/cycle2"/>
    <dgm:cxn modelId="{CDD3E9D0-83CC-41AC-8D8B-073E0330FC3A}" type="presParOf" srcId="{4BF386B5-4A99-47B3-9613-ADCE00A25AC9}" destId="{4F098CF7-3D74-465A-9E6B-42B44CCEE501}" srcOrd="2" destOrd="0" presId="urn:microsoft.com/office/officeart/2005/8/layout/cycle2"/>
    <dgm:cxn modelId="{16FBCF7A-9AF9-4B54-A9F6-E47EF339A59D}" type="presParOf" srcId="{4BF386B5-4A99-47B3-9613-ADCE00A25AC9}" destId="{8B3451D5-A04F-4CA6-AFB4-664410A8CB03}" srcOrd="3" destOrd="0" presId="urn:microsoft.com/office/officeart/2005/8/layout/cycle2"/>
    <dgm:cxn modelId="{872F68D3-1312-4A76-81D0-8901E03FE126}" type="presParOf" srcId="{8B3451D5-A04F-4CA6-AFB4-664410A8CB03}" destId="{BC0E1990-E3A2-4053-A606-CCDCC7AFF639}" srcOrd="0" destOrd="0" presId="urn:microsoft.com/office/officeart/2005/8/layout/cycle2"/>
    <dgm:cxn modelId="{91A06033-968B-4CD9-AE1A-8DEF379E16DF}" type="presParOf" srcId="{4BF386B5-4A99-47B3-9613-ADCE00A25AC9}" destId="{319D6AAB-0A3E-48D1-A9D2-10C88DD8A4C5}" srcOrd="4" destOrd="0" presId="urn:microsoft.com/office/officeart/2005/8/layout/cycle2"/>
    <dgm:cxn modelId="{98AB0696-8F23-4401-B45F-6822F7AA681C}" type="presParOf" srcId="{4BF386B5-4A99-47B3-9613-ADCE00A25AC9}" destId="{925B2BD9-ACA8-4BDE-B960-A718DA4095EC}" srcOrd="5" destOrd="0" presId="urn:microsoft.com/office/officeart/2005/8/layout/cycle2"/>
    <dgm:cxn modelId="{AC90A6CF-1FA1-4425-B8F5-377CF691359D}" type="presParOf" srcId="{925B2BD9-ACA8-4BDE-B960-A718DA4095EC}" destId="{33F28941-687A-4D8D-A0F7-72ECCC6A2C83}" srcOrd="0" destOrd="0" presId="urn:microsoft.com/office/officeart/2005/8/layout/cycle2"/>
    <dgm:cxn modelId="{ACB825E5-FD37-4B04-98DA-55FB3E044F1D}" type="presParOf" srcId="{4BF386B5-4A99-47B3-9613-ADCE00A25AC9}" destId="{B5420789-6A4A-4B70-863A-9DAE9B10CA99}" srcOrd="6" destOrd="0" presId="urn:microsoft.com/office/officeart/2005/8/layout/cycle2"/>
    <dgm:cxn modelId="{D14CC748-49AD-46D0-99A0-5CAE5F6F3426}" type="presParOf" srcId="{4BF386B5-4A99-47B3-9613-ADCE00A25AC9}" destId="{2928D97F-8DB9-4F84-9498-B5E94200C4CE}" srcOrd="7" destOrd="0" presId="urn:microsoft.com/office/officeart/2005/8/layout/cycle2"/>
    <dgm:cxn modelId="{3B2E8339-0605-4F41-AED8-FEA9E8111BF7}" type="presParOf" srcId="{2928D97F-8DB9-4F84-9498-B5E94200C4CE}" destId="{3C0F5D68-CD80-4A4B-B5CC-92F890B0616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245CB-4586-4A03-8B56-65BDE9FF87D7}">
      <dsp:nvSpPr>
        <dsp:cNvPr id="0" name=""/>
        <dsp:cNvSpPr/>
      </dsp:nvSpPr>
      <dsp:spPr>
        <a:xfrm>
          <a:off x="2602941" y="29096"/>
          <a:ext cx="1144116" cy="11441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b="1" kern="1200" dirty="0" smtClean="0">
              <a:cs typeface="B Nazanin" panose="00000400000000000000" pitchFamily="2" charset="-78"/>
            </a:rPr>
            <a:t>فکر </a:t>
          </a:r>
        </a:p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rgbClr val="FF0000"/>
              </a:solidFill>
              <a:cs typeface="B Nazanin" panose="00000400000000000000" pitchFamily="2" charset="-78"/>
            </a:rPr>
            <a:t>( </a:t>
          </a:r>
          <a:r>
            <a:rPr lang="en-US" sz="1600" b="1" kern="1200" dirty="0" smtClean="0">
              <a:solidFill>
                <a:srgbClr val="FF0000"/>
              </a:solidFill>
              <a:cs typeface="B Nazanin" panose="00000400000000000000" pitchFamily="2" charset="-78"/>
            </a:rPr>
            <a:t>NATs</a:t>
          </a:r>
          <a:r>
            <a:rPr lang="fa-IR" sz="2400" b="1" kern="1200" dirty="0" smtClean="0">
              <a:solidFill>
                <a:srgbClr val="FF0000"/>
              </a:solidFill>
              <a:cs typeface="B Nazanin" panose="00000400000000000000" pitchFamily="2" charset="-78"/>
            </a:rPr>
            <a:t>)</a:t>
          </a:r>
          <a:endParaRPr lang="fa-IR" sz="2400" b="1" kern="1200" dirty="0">
            <a:solidFill>
              <a:srgbClr val="FF0000"/>
            </a:solidFill>
            <a:cs typeface="B Nazanin" panose="00000400000000000000" pitchFamily="2" charset="-78"/>
          </a:endParaRPr>
        </a:p>
      </dsp:txBody>
      <dsp:txXfrm>
        <a:off x="2770493" y="196648"/>
        <a:ext cx="809012" cy="809012"/>
      </dsp:txXfrm>
    </dsp:sp>
    <dsp:sp modelId="{992F0FBC-5BAB-497F-8139-FFDCCE9191D6}">
      <dsp:nvSpPr>
        <dsp:cNvPr id="0" name=""/>
        <dsp:cNvSpPr/>
      </dsp:nvSpPr>
      <dsp:spPr>
        <a:xfrm rot="2675888">
          <a:off x="3626234" y="995816"/>
          <a:ext cx="289600" cy="38613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700" kern="1200"/>
        </a:p>
      </dsp:txBody>
      <dsp:txXfrm>
        <a:off x="3638743" y="1042543"/>
        <a:ext cx="202720" cy="231683"/>
      </dsp:txXfrm>
    </dsp:sp>
    <dsp:sp modelId="{4F098CF7-3D74-465A-9E6B-42B44CCEE501}">
      <dsp:nvSpPr>
        <dsp:cNvPr id="0" name=""/>
        <dsp:cNvSpPr/>
      </dsp:nvSpPr>
      <dsp:spPr>
        <a:xfrm>
          <a:off x="3806684" y="1216069"/>
          <a:ext cx="1144116" cy="11441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dirty="0" smtClean="0">
              <a:cs typeface="B Nazanin" panose="00000400000000000000" pitchFamily="2" charset="-78"/>
            </a:rPr>
            <a:t>موقعیت</a:t>
          </a:r>
          <a:endParaRPr lang="fa-IR" sz="2200" b="1" kern="1200" dirty="0">
            <a:cs typeface="B Nazanin" panose="00000400000000000000" pitchFamily="2" charset="-78"/>
          </a:endParaRPr>
        </a:p>
      </dsp:txBody>
      <dsp:txXfrm>
        <a:off x="3974236" y="1383621"/>
        <a:ext cx="809012" cy="809012"/>
      </dsp:txXfrm>
    </dsp:sp>
    <dsp:sp modelId="{8B3451D5-A04F-4CA6-AFB4-664410A8CB03}">
      <dsp:nvSpPr>
        <dsp:cNvPr id="0" name=""/>
        <dsp:cNvSpPr/>
      </dsp:nvSpPr>
      <dsp:spPr>
        <a:xfrm rot="8083853">
          <a:off x="3632783" y="2196575"/>
          <a:ext cx="300130" cy="38613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700" kern="1200"/>
        </a:p>
      </dsp:txBody>
      <dsp:txXfrm rot="10800000">
        <a:off x="3709486" y="2241820"/>
        <a:ext cx="210091" cy="231683"/>
      </dsp:txXfrm>
    </dsp:sp>
    <dsp:sp modelId="{319D6AAB-0A3E-48D1-A9D2-10C88DD8A4C5}">
      <dsp:nvSpPr>
        <dsp:cNvPr id="0" name=""/>
        <dsp:cNvSpPr/>
      </dsp:nvSpPr>
      <dsp:spPr>
        <a:xfrm>
          <a:off x="2602941" y="2431173"/>
          <a:ext cx="1144116" cy="11441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dirty="0" smtClean="0">
              <a:cs typeface="B Nazanin" panose="00000400000000000000" pitchFamily="2" charset="-78"/>
            </a:rPr>
            <a:t>رفتار</a:t>
          </a:r>
          <a:endParaRPr lang="fa-IR" sz="2200" b="1" kern="1200" dirty="0">
            <a:cs typeface="B Nazanin" panose="00000400000000000000" pitchFamily="2" charset="-78"/>
          </a:endParaRPr>
        </a:p>
      </dsp:txBody>
      <dsp:txXfrm>
        <a:off x="2770493" y="2598725"/>
        <a:ext cx="809012" cy="809012"/>
      </dsp:txXfrm>
    </dsp:sp>
    <dsp:sp modelId="{925B2BD9-ACA8-4BDE-B960-A718DA4095EC}">
      <dsp:nvSpPr>
        <dsp:cNvPr id="0" name=""/>
        <dsp:cNvSpPr/>
      </dsp:nvSpPr>
      <dsp:spPr>
        <a:xfrm rot="13500000">
          <a:off x="2421350" y="2208701"/>
          <a:ext cx="304378" cy="38613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700" kern="1200" dirty="0"/>
        </a:p>
      </dsp:txBody>
      <dsp:txXfrm rot="10800000">
        <a:off x="2499291" y="2318213"/>
        <a:ext cx="213065" cy="231683"/>
      </dsp:txXfrm>
    </dsp:sp>
    <dsp:sp modelId="{B5420789-6A4A-4B70-863A-9DAE9B10CA99}">
      <dsp:nvSpPr>
        <dsp:cNvPr id="0" name=""/>
        <dsp:cNvSpPr/>
      </dsp:nvSpPr>
      <dsp:spPr>
        <a:xfrm>
          <a:off x="1387838" y="1216069"/>
          <a:ext cx="1144116" cy="11441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dirty="0" smtClean="0">
              <a:cs typeface="B Nazanin" panose="00000400000000000000" pitchFamily="2" charset="-78"/>
            </a:rPr>
            <a:t>حس</a:t>
          </a:r>
          <a:endParaRPr lang="fa-IR" sz="2200" b="1" kern="1200" dirty="0">
            <a:cs typeface="B Nazanin" panose="00000400000000000000" pitchFamily="2" charset="-78"/>
          </a:endParaRPr>
        </a:p>
      </dsp:txBody>
      <dsp:txXfrm>
        <a:off x="1555390" y="1383621"/>
        <a:ext cx="809012" cy="809012"/>
      </dsp:txXfrm>
    </dsp:sp>
    <dsp:sp modelId="{2928D97F-8DB9-4F84-9498-B5E94200C4CE}">
      <dsp:nvSpPr>
        <dsp:cNvPr id="0" name=""/>
        <dsp:cNvSpPr/>
      </dsp:nvSpPr>
      <dsp:spPr>
        <a:xfrm rot="18940256">
          <a:off x="2414548" y="1007383"/>
          <a:ext cx="293898" cy="38613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700" kern="1200"/>
        </a:p>
      </dsp:txBody>
      <dsp:txXfrm>
        <a:off x="2427097" y="1115416"/>
        <a:ext cx="205729" cy="2316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245CB-4586-4A03-8B56-65BDE9FF87D7}">
      <dsp:nvSpPr>
        <dsp:cNvPr id="0" name=""/>
        <dsp:cNvSpPr/>
      </dsp:nvSpPr>
      <dsp:spPr>
        <a:xfrm>
          <a:off x="1809152" y="29184"/>
          <a:ext cx="1144090" cy="1144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b="1" kern="1200" dirty="0" smtClean="0">
              <a:cs typeface="B Nazanin" panose="00000400000000000000" pitchFamily="2" charset="-78"/>
            </a:rPr>
            <a:t>فکر </a:t>
          </a:r>
        </a:p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rgbClr val="FF0000"/>
              </a:solidFill>
              <a:cs typeface="B Nazanin" panose="00000400000000000000" pitchFamily="2" charset="-78"/>
            </a:rPr>
            <a:t>( </a:t>
          </a:r>
          <a:r>
            <a:rPr lang="en-US" sz="1600" b="1" kern="1200" dirty="0" smtClean="0">
              <a:solidFill>
                <a:srgbClr val="FF0000"/>
              </a:solidFill>
              <a:cs typeface="B Nazanin" panose="00000400000000000000" pitchFamily="2" charset="-78"/>
            </a:rPr>
            <a:t>NATs</a:t>
          </a:r>
          <a:r>
            <a:rPr lang="fa-IR" sz="2400" b="1" kern="1200" dirty="0" smtClean="0">
              <a:solidFill>
                <a:srgbClr val="FF0000"/>
              </a:solidFill>
              <a:cs typeface="B Nazanin" panose="00000400000000000000" pitchFamily="2" charset="-78"/>
            </a:rPr>
            <a:t>)</a:t>
          </a:r>
          <a:endParaRPr lang="fa-IR" sz="2400" b="1" kern="1200" dirty="0">
            <a:solidFill>
              <a:srgbClr val="FF0000"/>
            </a:solidFill>
            <a:cs typeface="B Nazanin" panose="00000400000000000000" pitchFamily="2" charset="-78"/>
          </a:endParaRPr>
        </a:p>
      </dsp:txBody>
      <dsp:txXfrm>
        <a:off x="1976700" y="196732"/>
        <a:ext cx="808994" cy="808994"/>
      </dsp:txXfrm>
    </dsp:sp>
    <dsp:sp modelId="{992F0FBC-5BAB-497F-8139-FFDCCE9191D6}">
      <dsp:nvSpPr>
        <dsp:cNvPr id="0" name=""/>
        <dsp:cNvSpPr/>
      </dsp:nvSpPr>
      <dsp:spPr>
        <a:xfrm rot="2696136">
          <a:off x="2829720" y="1002754"/>
          <a:ext cx="294808" cy="386130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700" kern="1200"/>
        </a:p>
      </dsp:txBody>
      <dsp:txXfrm>
        <a:off x="2842637" y="1048746"/>
        <a:ext cx="206366" cy="231678"/>
      </dsp:txXfrm>
    </dsp:sp>
    <dsp:sp modelId="{4F098CF7-3D74-465A-9E6B-42B44CCEE501}">
      <dsp:nvSpPr>
        <dsp:cNvPr id="0" name=""/>
        <dsp:cNvSpPr/>
      </dsp:nvSpPr>
      <dsp:spPr>
        <a:xfrm>
          <a:off x="3012820" y="1230150"/>
          <a:ext cx="1144090" cy="1144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dirty="0" smtClean="0">
              <a:cs typeface="B Nazanin" panose="00000400000000000000" pitchFamily="2" charset="-78"/>
            </a:rPr>
            <a:t>موقعیت</a:t>
          </a:r>
          <a:endParaRPr lang="fa-IR" sz="2200" b="1" kern="1200" dirty="0">
            <a:cs typeface="B Nazanin" panose="00000400000000000000" pitchFamily="2" charset="-78"/>
          </a:endParaRPr>
        </a:p>
      </dsp:txBody>
      <dsp:txXfrm>
        <a:off x="3180368" y="1397698"/>
        <a:ext cx="808994" cy="808994"/>
      </dsp:txXfrm>
    </dsp:sp>
    <dsp:sp modelId="{8B3451D5-A04F-4CA6-AFB4-664410A8CB03}">
      <dsp:nvSpPr>
        <dsp:cNvPr id="0" name=""/>
        <dsp:cNvSpPr/>
      </dsp:nvSpPr>
      <dsp:spPr>
        <a:xfrm rot="8103874">
          <a:off x="2841535" y="2203716"/>
          <a:ext cx="294806" cy="386130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700" kern="1200"/>
        </a:p>
      </dsp:txBody>
      <dsp:txXfrm rot="10800000">
        <a:off x="2917060" y="2249708"/>
        <a:ext cx="206364" cy="231678"/>
      </dsp:txXfrm>
    </dsp:sp>
    <dsp:sp modelId="{319D6AAB-0A3E-48D1-A9D2-10C88DD8A4C5}">
      <dsp:nvSpPr>
        <dsp:cNvPr id="0" name=""/>
        <dsp:cNvSpPr/>
      </dsp:nvSpPr>
      <dsp:spPr>
        <a:xfrm>
          <a:off x="1809152" y="2431108"/>
          <a:ext cx="1144090" cy="1144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dirty="0" smtClean="0">
              <a:cs typeface="B Nazanin" panose="00000400000000000000" pitchFamily="2" charset="-78"/>
            </a:rPr>
            <a:t>رفتار</a:t>
          </a:r>
          <a:endParaRPr lang="fa-IR" sz="2200" b="1" kern="1200" dirty="0">
            <a:cs typeface="B Nazanin" panose="00000400000000000000" pitchFamily="2" charset="-78"/>
          </a:endParaRPr>
        </a:p>
      </dsp:txBody>
      <dsp:txXfrm>
        <a:off x="1976700" y="2598656"/>
        <a:ext cx="808994" cy="808994"/>
      </dsp:txXfrm>
    </dsp:sp>
    <dsp:sp modelId="{925B2BD9-ACA8-4BDE-B960-A718DA4095EC}">
      <dsp:nvSpPr>
        <dsp:cNvPr id="0" name=""/>
        <dsp:cNvSpPr/>
      </dsp:nvSpPr>
      <dsp:spPr>
        <a:xfrm rot="13500000">
          <a:off x="1627607" y="2208666"/>
          <a:ext cx="304334" cy="386130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700" kern="1200" dirty="0"/>
        </a:p>
      </dsp:txBody>
      <dsp:txXfrm rot="10800000">
        <a:off x="1705536" y="2318171"/>
        <a:ext cx="213034" cy="231678"/>
      </dsp:txXfrm>
    </dsp:sp>
    <dsp:sp modelId="{B5420789-6A4A-4B70-863A-9DAE9B10CA99}">
      <dsp:nvSpPr>
        <dsp:cNvPr id="0" name=""/>
        <dsp:cNvSpPr/>
      </dsp:nvSpPr>
      <dsp:spPr>
        <a:xfrm>
          <a:off x="594126" y="1216082"/>
          <a:ext cx="1144090" cy="1144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dirty="0" smtClean="0">
              <a:cs typeface="B Nazanin" panose="00000400000000000000" pitchFamily="2" charset="-78"/>
            </a:rPr>
            <a:t>حس</a:t>
          </a:r>
          <a:endParaRPr lang="fa-IR" sz="2200" b="1" kern="1200" dirty="0">
            <a:cs typeface="B Nazanin" panose="00000400000000000000" pitchFamily="2" charset="-78"/>
          </a:endParaRPr>
        </a:p>
      </dsp:txBody>
      <dsp:txXfrm>
        <a:off x="761674" y="1383630"/>
        <a:ext cx="808994" cy="808994"/>
      </dsp:txXfrm>
    </dsp:sp>
    <dsp:sp modelId="{2928D97F-8DB9-4F84-9498-B5E94200C4CE}">
      <dsp:nvSpPr>
        <dsp:cNvPr id="0" name=""/>
        <dsp:cNvSpPr/>
      </dsp:nvSpPr>
      <dsp:spPr>
        <a:xfrm rot="18940256">
          <a:off x="1620808" y="1007425"/>
          <a:ext cx="293854" cy="386130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700" kern="1200"/>
        </a:p>
      </dsp:txBody>
      <dsp:txXfrm>
        <a:off x="1633355" y="1115452"/>
        <a:ext cx="205698" cy="231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D369D-2B83-49EA-AD56-CF6C5C37827D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10B7B-9DE2-4727-BF0F-F4DE7A27E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E3A1-450D-42B5-AFAC-49C41AC1E6E7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4B4A-0E78-4FD9-B00E-C92118E778E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3249387-0E9A-4122-97C3-73270E07E8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963" y="4990207"/>
            <a:ext cx="432207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29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DFD3-75A2-464E-B4DB-C0B39CF671B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23/05/1442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AD2C-7134-40FD-B31E-27919D6C550A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81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DFD3-75A2-464E-B4DB-C0B39CF671B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23/05/1442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AD2C-7134-40FD-B31E-27919D6C550A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83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DFD3-75A2-464E-B4DB-C0B39CF671B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23/05/1442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AD2C-7134-40FD-B31E-27919D6C550A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3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DFD3-75A2-464E-B4DB-C0B39CF671B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23/05/1442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AD2C-7134-40FD-B31E-27919D6C550A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10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DFD3-75A2-464E-B4DB-C0B39CF671B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23/05/1442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AD2C-7134-40FD-B31E-27919D6C550A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432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DFD3-75A2-464E-B4DB-C0B39CF671B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23/05/1442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AD2C-7134-40FD-B31E-27919D6C550A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42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DFD3-75A2-464E-B4DB-C0B39CF671B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23/05/1442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AD2C-7134-40FD-B31E-27919D6C550A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168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DFD3-75A2-464E-B4DB-C0B39CF671B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23/05/1442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AD2C-7134-40FD-B31E-27919D6C550A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884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DFD3-75A2-464E-B4DB-C0B39CF671B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23/05/1442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AD2C-7134-40FD-B31E-27919D6C550A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99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DFD3-75A2-464E-B4DB-C0B39CF671B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23/05/1442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AD2C-7134-40FD-B31E-27919D6C550A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96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67" y="791308"/>
            <a:ext cx="11227777" cy="5952007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E3A1-450D-42B5-AFAC-49C41AC1E6E7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4B4A-0E78-4FD9-B00E-C92118E778E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ound Same Side Corner Rectangle 9"/>
          <p:cNvSpPr/>
          <p:nvPr userDrawn="1"/>
        </p:nvSpPr>
        <p:spPr>
          <a:xfrm rot="5400000">
            <a:off x="107010" y="100782"/>
            <a:ext cx="381001" cy="595024"/>
          </a:xfrm>
          <a:prstGeom prst="round2SameRect">
            <a:avLst>
              <a:gd name="adj1" fmla="val 48334"/>
              <a:gd name="adj2" fmla="val 0"/>
            </a:avLst>
          </a:prstGeom>
          <a:solidFill>
            <a:srgbClr val="A52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Same Side Corner Rectangle 9">
            <a:extLst>
              <a:ext uri="{FF2B5EF4-FFF2-40B4-BE49-F238E27FC236}">
                <a16:creationId xmlns:a16="http://schemas.microsoft.com/office/drawing/2014/main" xmlns="" id="{B555ACE8-C117-4773-9876-0BB730B9C4EB}"/>
              </a:ext>
            </a:extLst>
          </p:cNvPr>
          <p:cNvSpPr/>
          <p:nvPr userDrawn="1"/>
        </p:nvSpPr>
        <p:spPr>
          <a:xfrm rot="5400000">
            <a:off x="107010" y="91990"/>
            <a:ext cx="381001" cy="595024"/>
          </a:xfrm>
          <a:prstGeom prst="round2SameRect">
            <a:avLst>
              <a:gd name="adj1" fmla="val 48334"/>
              <a:gd name="adj2" fmla="val 0"/>
            </a:avLst>
          </a:prstGeom>
          <a:solidFill>
            <a:srgbClr val="4D8C40"/>
          </a:solidFill>
          <a:ln>
            <a:solidFill>
              <a:srgbClr val="4D8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3AA03AEB-58CC-4051-8EB4-BC5483C3D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67" y="70903"/>
            <a:ext cx="11227777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9D361E-ADDE-4003-8E47-40245055C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09" y="6196012"/>
            <a:ext cx="171208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57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DFD3-75A2-464E-B4DB-C0B39CF671B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23/05/1442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AD2C-7134-40FD-B31E-27919D6C550A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75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E3A1-450D-42B5-AFAC-49C41AC1E6E7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4B4A-0E78-4FD9-B00E-C92118E778E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046E6F9-2709-48E2-B80C-9354A787B4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09" y="6196012"/>
            <a:ext cx="171208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24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424" y="782515"/>
            <a:ext cx="5338622" cy="5938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955" y="782513"/>
            <a:ext cx="5693245" cy="5938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E3A1-450D-42B5-AFAC-49C41AC1E6E7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4B4A-0E78-4FD9-B00E-C92118E778E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ound Same Side Corner Rectangle 9">
            <a:extLst>
              <a:ext uri="{FF2B5EF4-FFF2-40B4-BE49-F238E27FC236}">
                <a16:creationId xmlns:a16="http://schemas.microsoft.com/office/drawing/2014/main" xmlns="" id="{3E8C5EA8-BD37-4EDE-84E0-0CA2C17E0239}"/>
              </a:ext>
            </a:extLst>
          </p:cNvPr>
          <p:cNvSpPr/>
          <p:nvPr userDrawn="1"/>
        </p:nvSpPr>
        <p:spPr>
          <a:xfrm rot="5400000">
            <a:off x="107010" y="91990"/>
            <a:ext cx="381001" cy="595024"/>
          </a:xfrm>
          <a:prstGeom prst="round2SameRect">
            <a:avLst>
              <a:gd name="adj1" fmla="val 48334"/>
              <a:gd name="adj2" fmla="val 0"/>
            </a:avLst>
          </a:prstGeom>
          <a:solidFill>
            <a:srgbClr val="4D8C40"/>
          </a:solidFill>
          <a:ln>
            <a:solidFill>
              <a:srgbClr val="4D8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xmlns="" id="{1DD56CD7-3211-490C-94FA-35F53B93B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24" y="70903"/>
            <a:ext cx="11227777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548B287-760D-4C72-9280-6481EEB01C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09" y="6196012"/>
            <a:ext cx="171208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6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023" y="804084"/>
            <a:ext cx="5500977" cy="688311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024" y="1583172"/>
            <a:ext cx="5500976" cy="51233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9610" y="804083"/>
            <a:ext cx="5580185" cy="688311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E3A1-450D-42B5-AFAC-49C41AC1E6E7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4B4A-0E78-4FD9-B00E-C92118E778E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ound Same Side Corner Rectangle 9">
            <a:extLst>
              <a:ext uri="{FF2B5EF4-FFF2-40B4-BE49-F238E27FC236}">
                <a16:creationId xmlns:a16="http://schemas.microsoft.com/office/drawing/2014/main" xmlns="" id="{4C22F295-A19D-4D75-8267-A86DBA51B4FF}"/>
              </a:ext>
            </a:extLst>
          </p:cNvPr>
          <p:cNvSpPr/>
          <p:nvPr userDrawn="1"/>
        </p:nvSpPr>
        <p:spPr>
          <a:xfrm rot="5400000">
            <a:off x="107010" y="91990"/>
            <a:ext cx="381001" cy="595024"/>
          </a:xfrm>
          <a:prstGeom prst="round2SameRect">
            <a:avLst>
              <a:gd name="adj1" fmla="val 48334"/>
              <a:gd name="adj2" fmla="val 0"/>
            </a:avLst>
          </a:prstGeom>
          <a:solidFill>
            <a:srgbClr val="4D8C40"/>
          </a:solidFill>
          <a:ln>
            <a:solidFill>
              <a:srgbClr val="4D8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xmlns="" id="{EE40025F-A244-4FBC-8985-75EDB70B56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9610" y="1598168"/>
            <a:ext cx="5580185" cy="51233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80DF3DB3-D1C9-4920-B316-0B48C5B48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023" y="70903"/>
            <a:ext cx="11227777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07CD890-4617-4637-98F9-F091CA797F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09" y="6196012"/>
            <a:ext cx="171208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E3A1-450D-42B5-AFAC-49C41AC1E6E7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4B4A-0E78-4FD9-B00E-C92118E778E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ound Same Side Corner Rectangle 9">
            <a:extLst>
              <a:ext uri="{FF2B5EF4-FFF2-40B4-BE49-F238E27FC236}">
                <a16:creationId xmlns:a16="http://schemas.microsoft.com/office/drawing/2014/main" xmlns="" id="{BDBAB0E5-F63C-4D42-9543-61063EE31A49}"/>
              </a:ext>
            </a:extLst>
          </p:cNvPr>
          <p:cNvSpPr/>
          <p:nvPr userDrawn="1"/>
        </p:nvSpPr>
        <p:spPr>
          <a:xfrm rot="5400000">
            <a:off x="107010" y="91990"/>
            <a:ext cx="381001" cy="595024"/>
          </a:xfrm>
          <a:prstGeom prst="round2SameRect">
            <a:avLst>
              <a:gd name="adj1" fmla="val 48334"/>
              <a:gd name="adj2" fmla="val 0"/>
            </a:avLst>
          </a:prstGeom>
          <a:solidFill>
            <a:srgbClr val="4D8C40"/>
          </a:solidFill>
          <a:ln>
            <a:solidFill>
              <a:srgbClr val="4D8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F566D60B-A4B4-4AC5-94EA-2B7266342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023" y="70903"/>
            <a:ext cx="11227777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20AA4F6-1192-4540-944E-D5FE56665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09" y="6196012"/>
            <a:ext cx="171208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43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E3A1-450D-42B5-AFAC-49C41AC1E6E7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4B4A-0E78-4FD9-B00E-C92118E778E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91619AA-2DF7-4F8D-9A18-BC1DC066C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09" y="6196012"/>
            <a:ext cx="171208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1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228" y="168473"/>
            <a:ext cx="6921087" cy="65530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E3A1-450D-42B5-AFAC-49C41AC1E6E7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4B4A-0E78-4FD9-B00E-C92118E778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ound Same Side Corner Rectangle 9">
            <a:extLst>
              <a:ext uri="{FF2B5EF4-FFF2-40B4-BE49-F238E27FC236}">
                <a16:creationId xmlns:a16="http://schemas.microsoft.com/office/drawing/2014/main" xmlns="" id="{43AFD42F-EDAB-4E2F-B585-40CD57EA9F69}"/>
              </a:ext>
            </a:extLst>
          </p:cNvPr>
          <p:cNvSpPr/>
          <p:nvPr userDrawn="1"/>
        </p:nvSpPr>
        <p:spPr>
          <a:xfrm rot="5400000">
            <a:off x="107010" y="91990"/>
            <a:ext cx="381001" cy="595024"/>
          </a:xfrm>
          <a:prstGeom prst="round2SameRect">
            <a:avLst>
              <a:gd name="adj1" fmla="val 48334"/>
              <a:gd name="adj2" fmla="val 0"/>
            </a:avLst>
          </a:prstGeom>
          <a:solidFill>
            <a:srgbClr val="4D8C40"/>
          </a:solidFill>
          <a:ln>
            <a:solidFill>
              <a:srgbClr val="4D8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8CFD4BC4-4EEA-4BAB-8FA5-B6FEEEC6748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57226" y="1199464"/>
            <a:ext cx="4114799" cy="55220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2D86FA8D-7C75-4454-9F99-4CB79CF89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168473"/>
            <a:ext cx="4114799" cy="952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AEBFB05-767C-409F-BE83-3A19CED49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09" y="6196012"/>
            <a:ext cx="171208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39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E3A1-450D-42B5-AFAC-49C41AC1E6E7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4B4A-0E78-4FD9-B00E-C92118E778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ound Same Side Corner Rectangle 9">
            <a:extLst>
              <a:ext uri="{FF2B5EF4-FFF2-40B4-BE49-F238E27FC236}">
                <a16:creationId xmlns:a16="http://schemas.microsoft.com/office/drawing/2014/main" xmlns="" id="{43AFD42F-EDAB-4E2F-B585-40CD57EA9F69}"/>
              </a:ext>
            </a:extLst>
          </p:cNvPr>
          <p:cNvSpPr/>
          <p:nvPr userDrawn="1"/>
        </p:nvSpPr>
        <p:spPr>
          <a:xfrm rot="5400000">
            <a:off x="107010" y="91990"/>
            <a:ext cx="381001" cy="595024"/>
          </a:xfrm>
          <a:prstGeom prst="round2SameRect">
            <a:avLst>
              <a:gd name="adj1" fmla="val 48334"/>
              <a:gd name="adj2" fmla="val 0"/>
            </a:avLst>
          </a:prstGeom>
          <a:solidFill>
            <a:srgbClr val="4D8C40"/>
          </a:solidFill>
          <a:ln>
            <a:solidFill>
              <a:srgbClr val="4D8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8CFD4BC4-4EEA-4BAB-8FA5-B6FEEEC6748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57226" y="1199464"/>
            <a:ext cx="4114799" cy="55220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73596A09-7747-447A-B1DA-F2731503DB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34228" y="168473"/>
            <a:ext cx="6877125" cy="65530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AD5EADB6-6EC3-4811-A45C-385C52D2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168473"/>
            <a:ext cx="4114799" cy="952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8991DDC-FDBC-4EC0-B8FC-0F58B6A217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09" y="6196012"/>
            <a:ext cx="171208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59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2111" y="138976"/>
            <a:ext cx="11227777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111" y="846994"/>
            <a:ext cx="11227777" cy="532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7E3A1-450D-42B5-AFAC-49C41AC1E6E7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14B4A-0E78-4FD9-B00E-C92118E778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7D99350-F281-493A-97EF-95042A4991E8}"/>
              </a:ext>
            </a:extLst>
          </p:cNvPr>
          <p:cNvSpPr/>
          <p:nvPr userDrawn="1"/>
        </p:nvSpPr>
        <p:spPr>
          <a:xfrm>
            <a:off x="0" y="6792532"/>
            <a:ext cx="8610600" cy="82591"/>
          </a:xfrm>
          <a:prstGeom prst="rect">
            <a:avLst/>
          </a:prstGeom>
          <a:solidFill>
            <a:srgbClr val="009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80DE98E-EE17-4BC8-84C1-FB856FFB9061}"/>
              </a:ext>
            </a:extLst>
          </p:cNvPr>
          <p:cNvSpPr/>
          <p:nvPr userDrawn="1"/>
        </p:nvSpPr>
        <p:spPr>
          <a:xfrm>
            <a:off x="8610600" y="6792295"/>
            <a:ext cx="3581400" cy="82568"/>
          </a:xfrm>
          <a:prstGeom prst="rect">
            <a:avLst/>
          </a:prstGeom>
          <a:solidFill>
            <a:srgbClr val="4D8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88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kern="1200" dirty="0">
          <a:solidFill>
            <a:schemeClr val="accent5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0F89DFD3-75A2-464E-B4DB-C0B39CF671B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23/05/1442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AF80AD2C-7134-40FD-B31E-27919D6C550A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1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84230">
            <a:off x="2529287" y="484153"/>
            <a:ext cx="7992888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4000" dirty="0">
                <a:solidFill>
                  <a:srgbClr val="FFFF00"/>
                </a:solidFill>
                <a:latin typeface="IranNastaliq" pitchFamily="2" charset="0"/>
                <a:cs typeface="IranNastaliq" pitchFamily="2" charset="0"/>
              </a:rPr>
              <a:t>اسرار ازل را نه تو دانی و نه من </a:t>
            </a:r>
          </a:p>
          <a:p>
            <a:pPr algn="just" rtl="1">
              <a:lnSpc>
                <a:spcPct val="150000"/>
              </a:lnSpc>
            </a:pPr>
            <a:r>
              <a:rPr lang="fa-IR" sz="4000" dirty="0">
                <a:solidFill>
                  <a:srgbClr val="FFFF00"/>
                </a:solidFill>
                <a:latin typeface="IranNastaliq" pitchFamily="2" charset="0"/>
                <a:cs typeface="IranNastaliq" pitchFamily="2" charset="0"/>
              </a:rPr>
              <a:t>                                                                                           وین حرف معما نه تو خوانی و نه من</a:t>
            </a:r>
          </a:p>
          <a:p>
            <a:pPr rtl="1">
              <a:lnSpc>
                <a:spcPct val="150000"/>
              </a:lnSpc>
            </a:pPr>
            <a:r>
              <a:rPr lang="fa-I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2" charset="0"/>
                <a:cs typeface="IranNastaliq" pitchFamily="2" charset="0"/>
              </a:rPr>
              <a:t>خیام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73356" y="4697264"/>
            <a:ext cx="736605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8000" b="1" dirty="0" smtClean="0">
                <a:solidFill>
                  <a:srgbClr val="119F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به نام </a:t>
            </a:r>
            <a:r>
              <a:rPr lang="fa-IR" sz="8000" b="1" dirty="0">
                <a:solidFill>
                  <a:srgbClr val="119F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هستی بخش</a:t>
            </a:r>
          </a:p>
        </p:txBody>
      </p:sp>
    </p:spTree>
    <p:extLst>
      <p:ext uri="{BB962C8B-B14F-4D97-AF65-F5344CB8AC3E}">
        <p14:creationId xmlns:p14="http://schemas.microsoft.com/office/powerpoint/2010/main" val="83871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4214" y="196948"/>
            <a:ext cx="60500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3200" b="1" dirty="0" smtClean="0">
                <a:solidFill>
                  <a:srgbClr val="FF0000"/>
                </a:solidFill>
                <a:cs typeface="Nazanin" panose="00000400000000000000" pitchFamily="2" charset="-78"/>
              </a:rPr>
              <a:t>مدیریت علایم بدنی اضطراب در </a:t>
            </a:r>
            <a:r>
              <a:rPr lang="fa-IR" sz="3200" b="1" dirty="0">
                <a:solidFill>
                  <a:srgbClr val="FF0000"/>
                </a:solidFill>
                <a:cs typeface="Nazanin" panose="00000400000000000000" pitchFamily="2" charset="-78"/>
              </a:rPr>
              <a:t>کودکان</a:t>
            </a:r>
          </a:p>
        </p:txBody>
      </p:sp>
      <p:sp>
        <p:nvSpPr>
          <p:cNvPr id="3" name="Rectangle 2"/>
          <p:cNvSpPr/>
          <p:nvPr/>
        </p:nvSpPr>
        <p:spPr>
          <a:xfrm>
            <a:off x="2977661" y="155817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b="1" dirty="0">
                <a:solidFill>
                  <a:srgbClr val="FF0000"/>
                </a:solidFill>
              </a:rPr>
              <a:t>ریلکسیشن: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000" b="1" dirty="0">
                <a:solidFill>
                  <a:prstClr val="black"/>
                </a:solidFill>
                <a:cs typeface="Nazanin" panose="00000400000000000000" pitchFamily="2" charset="-78"/>
              </a:rPr>
              <a:t>ماکارونی پخته و خام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000" b="1" dirty="0">
                <a:solidFill>
                  <a:prstClr val="black"/>
                </a:solidFill>
                <a:cs typeface="Nazanin" panose="00000400000000000000" pitchFamily="2" charset="-78"/>
              </a:rPr>
              <a:t>عروسک خرسی و ربات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000" b="1" dirty="0">
                <a:solidFill>
                  <a:prstClr val="black"/>
                </a:solidFill>
                <a:cs typeface="Nazanin" panose="00000400000000000000" pitchFamily="2" charset="-78"/>
              </a:rPr>
              <a:t>توپ باد نشده و باد شده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000" b="1" dirty="0">
                <a:solidFill>
                  <a:prstClr val="black"/>
                </a:solidFill>
                <a:cs typeface="Nazanin" panose="00000400000000000000" pitchFamily="2" charset="-78"/>
              </a:rPr>
              <a:t>غنچه و گل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000" b="1" dirty="0">
                <a:solidFill>
                  <a:prstClr val="black"/>
                </a:solidFill>
                <a:cs typeface="Nazanin" panose="00000400000000000000" pitchFamily="2" charset="-78"/>
              </a:rPr>
              <a:t>لاک پشت</a:t>
            </a:r>
          </a:p>
        </p:txBody>
      </p:sp>
      <p:sp>
        <p:nvSpPr>
          <p:cNvPr id="4" name="Rectangle 3"/>
          <p:cNvSpPr/>
          <p:nvPr/>
        </p:nvSpPr>
        <p:spPr>
          <a:xfrm>
            <a:off x="4071971" y="5085964"/>
            <a:ext cx="5001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solidFill>
                  <a:srgbClr val="FF0000"/>
                </a:solidFill>
              </a:rPr>
              <a:t>تصویر سازی ذهنی مثبت : </a:t>
            </a:r>
            <a:r>
              <a:rPr lang="fa-IR" sz="2800" b="1" dirty="0">
                <a:solidFill>
                  <a:prstClr val="black"/>
                </a:solidFill>
                <a:cs typeface="Nazanin" panose="00000400000000000000" pitchFamily="2" charset="-78"/>
              </a:rPr>
              <a:t>سفر خیالی رفتن</a:t>
            </a:r>
          </a:p>
        </p:txBody>
      </p:sp>
    </p:spTree>
    <p:extLst>
      <p:ext uri="{BB962C8B-B14F-4D97-AF65-F5344CB8AC3E}">
        <p14:creationId xmlns:p14="http://schemas.microsoft.com/office/powerpoint/2010/main" val="424445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8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" y="0"/>
            <a:ext cx="12065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9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13"/>
            <a:ext cx="12192000" cy="68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3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542" y="168812"/>
            <a:ext cx="1153472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a-IR" sz="3200" b="1" dirty="0" smtClean="0">
                <a:solidFill>
                  <a:srgbClr val="FF0000"/>
                </a:solidFill>
                <a:cs typeface="Nazanin" panose="00000400000000000000" pitchFamily="2" charset="-78"/>
              </a:rPr>
              <a:t>در باکس فکر: فنون شناختی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000" b="1" dirty="0" smtClean="0">
                <a:cs typeface="Nazanin" panose="00000400000000000000" pitchFamily="2" charset="-78"/>
              </a:rPr>
              <a:t>چیزی که تعیین کننده حس و حال ماست، موقعیت ها به خودی خود نیستند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000" b="1" dirty="0" smtClean="0">
                <a:cs typeface="Nazanin" panose="00000400000000000000" pitchFamily="2" charset="-78"/>
              </a:rPr>
              <a:t>بلکه افکار و برداشت ما از موقعیت هاست که تعیین کننده هستند.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000" b="1" dirty="0" smtClean="0">
                <a:cs typeface="Nazanin" panose="00000400000000000000" pitchFamily="2" charset="-78"/>
              </a:rPr>
              <a:t>در این باکس، هدف جایگزین کردن خودگوییهای سازگارانه به جای خودگوییها یا افکار منفی است.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542" y="3585318"/>
            <a:ext cx="11534725" cy="220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50000"/>
              </a:lnSpc>
              <a:spcAft>
                <a:spcPts val="800"/>
              </a:spcAft>
            </a:pPr>
            <a:r>
              <a:rPr lang="fa-I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1) فن خودپرسشگری: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marL="228600" algn="just">
              <a:lnSpc>
                <a:spcPct val="150000"/>
              </a:lnSpc>
              <a:spcAft>
                <a:spcPts val="800"/>
              </a:spcAft>
            </a:pPr>
            <a:r>
              <a:rPr lang="fa-IR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به جای تسلیم افکار شدن، چالش با آنها و پرسیدن این قبیل سؤالات از خود:</a:t>
            </a:r>
            <a:endParaRPr lang="en-US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marL="228600" algn="just">
              <a:lnSpc>
                <a:spcPct val="150000"/>
              </a:lnSpc>
              <a:spcAft>
                <a:spcPts val="800"/>
              </a:spcAft>
            </a:pPr>
            <a:r>
              <a:rPr lang="fa-IR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این موضعی که من بابتش مضطربم، چقدر احتمال وقوع دارد؟چه اتفاقات دیگری ممکن است بیفتد؟ قبلا چه اتفاقاتی افتاده است؟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269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219" y="336718"/>
            <a:ext cx="11521440" cy="6195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50000"/>
              </a:lnSpc>
              <a:spcAft>
                <a:spcPts val="800"/>
              </a:spcAft>
            </a:pPr>
            <a:r>
              <a:rPr lang="fa-I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2) </a:t>
            </a:r>
            <a:r>
              <a:rPr lang="fa-I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معرفی خطاهای شناختی </a:t>
            </a:r>
            <a:r>
              <a:rPr lang="fa-I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و شناسایی خطاها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توضیح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خطاهای شناختی </a:t>
            </a: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: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مثل ویروسهای کامپیوتری،گاهی ذهن ما هم دچار ویروسهایی به اسم خطاهای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شناختی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و در نتیجه هیجانات منفی از جمله اضطراب می شود.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مطالعات نشان داده بیش از پانزده خطای شناختی رایج در انسانها وجود دارد.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 از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جمله خطاهای </a:t>
            </a: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شناختی شایع در افراد دچار اختلالات اضطرابی می توان به موارد ذیل اشاره کرد: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fa-I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فاجعه </a:t>
            </a:r>
            <a:r>
              <a:rPr lang="fa-IR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سازی: </a:t>
            </a: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دوستم گوشیشو جواب نمیده، حتما اتفاق بدی افتاده، الانه که قلبم بایسته (در حمله پانیک)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fa-I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کوچک شمردن: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من اگه مریض شم بدنم </a:t>
            </a: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ناتوان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تر از اونه که تحمل </a:t>
            </a: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کنه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fa-I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استلال </a:t>
            </a:r>
            <a:r>
              <a:rPr lang="fa-IR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هیجانی: </a:t>
            </a: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چون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دلشوره دارم </a:t>
            </a: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و دلم آشوبه، میدونم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قراره اتفاق بدی </a:t>
            </a: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بیفته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fa-I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پیش گویی منفی: </a:t>
            </a: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ورشکست خواهم شد، ارائه مو خراب خواهم کرد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fa-I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تفکر همه یا هیچ: </a:t>
            </a: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من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هیچ کنترلی بر شرایط </a:t>
            </a: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ندارم، یا باید کل کتاب رو بخونم یا اینکه به درد نمی خورم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fa-I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فیلتر منفی: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تمرکز روی ابعاد منفی مثلا تعداد آمار کشته </a:t>
            </a: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های کرونا،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بی توجهی به آمارها و اخبار مثبت مثلا تعداد </a:t>
            </a: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بهبودیافتگان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fa-I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ذهن خوانی: </a:t>
            </a: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شرکت کننده ها دارن بابت تپق زدنم به من می خندن، دوستم عمدا جواب سلامم رو نداد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fa-I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بایدها: </a:t>
            </a: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من باید بهترین عملکرد رو داشته باشم، اساتید باید به نحو کامل کتاب رو درس بدهند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396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5248" y="371588"/>
            <a:ext cx="10832123" cy="6093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a-I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3) تفاوت پیش بینی با پیش گویی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پیش بینی بر اساس شواهد موجود است اما پیش گویی خیر. </a:t>
            </a:r>
            <a:endParaRPr lang="fa-IR" b="1" dirty="0" smtClean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برای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چالش می توان از بررسی شواهد استفاده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کرد.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مثال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: «چه شواهدی نشون می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ده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ممکنه برا شما اتفاق بدی در اثر کرونا بیفته؟ چه شواهدی نشون می ده برعکسه؟ بقیه چی می گن؟ علم چی می گه؟ و...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a-I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4) فن زنگ </a:t>
            </a:r>
            <a:r>
              <a:rPr lang="fa-I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نگرانی (زمان نگرانی)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این فن، جهت محدود کردن نگرانیها به تایم خاص و ایجاد احساس کنترل بر نگرانیهاست.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به طور ویژه در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GAD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 کاربرد دارد.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برای آموزش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از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مراجع می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خواهیم: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تیتر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افکار نگران کننده اش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در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طول روز را در جایی بنویسد.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آن لحظه در موردشان فکر نکند.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برای فکر نکردن به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فعالیتهای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دیگر (ترجیحا فعالیتهای فیزیکی)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بپردازد.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هر روز زمان خاصی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(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بین 30-20 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دقیقه)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به عنوان زمان نگرانی در نظر بگیرد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در آن زمان خاص به لیست نگرانیهایی که در طول روز نوشته مراجعه کرده وسعی کند عمدا به آنها فکر کند.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111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2708" y="290653"/>
            <a:ext cx="11085341" cy="6092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a-I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5) تفاوت احتمال با </a:t>
            </a:r>
            <a:r>
              <a:rPr lang="fa-I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امکان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به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مراجع توضیح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می دهیم که ما در جهان ممکنات زندگی می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کنیم.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هر لحظه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ممکن است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هر اتفاقی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بیفتد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اما باید دید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احتمال وقوع آن اتفاق چقدر است و ما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چه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کارهایی کردیم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یا می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توانیم بکنیم تا احتمال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وقوع آن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اتفاقات را کاهش دهیم.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a-I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6) تفاوت نگرانی کارساز و دردسرساز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نگرانی کارساز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چیزی است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که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روی آن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کنترل داریم. </a:t>
            </a:r>
            <a:endParaRPr lang="fa-IR" b="1" dirty="0" smtClean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تاجای ممکن سعی کنیم نگرانیهای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دردسرساز را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به کارساز تبدیل کنیم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یعنی 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مثلا به جای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نگرانی مدام در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مورد مریض شدن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ولدین یا مثلا افزایش قیمت دلار به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این فکر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کرد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که برا مریض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نشدن آنها یا حفظ سرمایه خود 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چه کارهایی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میتوان کرد. می توان حتی لیستی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از کارهایی که در راستای کاستن از نگرانی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هستند تهیه کرد (مثلا در مورد نگرانیهای ذکر شده در بالا خرید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رفتن به جای والدین، ضدعفونی کردن مدام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یا در مورد دلار تبدیل پول به کالا و...)</a:t>
            </a:r>
            <a:endParaRPr lang="fa-IR" b="1" dirty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a-I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7) ماشین زمان: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فکر کردن به زمان تمام شدن این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موضوع اضطراب زا و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تهیه لیستی ازبرنامه های خوشایندی که می توان بعد از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آن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انجام داد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.</a:t>
            </a:r>
            <a:endParaRPr lang="fa-IR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95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354" y="257245"/>
            <a:ext cx="11549575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a-I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7) غرقه سازی در ابهام</a:t>
            </a:r>
            <a:r>
              <a:rPr lang="fa-I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یکی از مشکلاتی که افراد دچار اختلالات اضطرابی با آن مواجهند «عدم تحمل ابهام و میل به قطعیت» است. مثلا ممکن است مدام قفل در را چک کنند که مبادا دزد بیاید یا به خاطر ترس از سقوط سوار هواپیما نشود و...»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در این فن به مراجع توضیح می دهیم در دنیایی که سراسر ابهام است امکان رسیدن به قطعیت صددرصد وجود ندارد و باید ظرفیت خود را برای تحمل ابهام افزایش دهیم. در این راستا مثلا تکرار موقعیت مبهمی که از آن می ترسیم منجر به تحمل اضطراب ناشی از آن شده و اصطلاحا خوگیری یا عادت کردن رخ می دهد مثلا تکرار بیش از چند ده باره این جمله: « من مطمئن نیستم که دزد میاد یا نه، من مطمئن نیستم که هواپیما سقوط خواهد کرد یا نه» و بعد تکرار یک جمله سازگارانه مثل این : «با وجود عدم اطمینان، قرار نیست برنامه های زندگی خود را بر اساس ترسهایم بچینم و زندگی خود را محدود کنم یا هر خودگویی سازگارانه این چنینی»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a-I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8</a:t>
            </a:r>
            <a:r>
              <a:rPr lang="fa-I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) پذیرش </a:t>
            </a:r>
            <a:r>
              <a:rPr lang="fa-I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و </a:t>
            </a:r>
            <a:r>
              <a:rPr lang="fa-I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تعهد به عمل </a:t>
            </a:r>
            <a:endParaRPr lang="fa-IR" sz="24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هر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موقعیتی از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جمله موقعیتهای اضطراب زا دو بعد دارند.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a-IR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پذیرش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 بعدی که نمی توان در مورد آن کاری انجام داد چون تحت  کنترل ما نیستند مثلا پاندمی کرونا، احتمال تصادف، بیماری، مرگ و...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a-IR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عمل متعهدانه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روی بعدی که تحت کنترل ماست مثلا رعایت پروتکلهای بهداشتی، رعایت قوانین رانندگی، گذراندن زمان با کیفیت با عزیزان</a:t>
            </a:r>
          </a:p>
        </p:txBody>
      </p:sp>
    </p:spTree>
    <p:extLst>
      <p:ext uri="{BB962C8B-B14F-4D97-AF65-F5344CB8AC3E}">
        <p14:creationId xmlns:p14="http://schemas.microsoft.com/office/powerpoint/2010/main" val="60487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5416" y="1153551"/>
            <a:ext cx="10114672" cy="51244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a-I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تمایز </a:t>
            </a:r>
            <a:r>
              <a:rPr lang="fa-I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فکر- حس- رفتار</a:t>
            </a:r>
            <a:r>
              <a:rPr lang="fa-I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ارائه لیستی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پر از فکر حس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رفتار (غمگین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،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بازی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،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اشتباه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خواهم کرد، غذا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خوردن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،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تعجب)</a:t>
            </a:r>
            <a:endParaRPr lang="fa-IR" b="1" dirty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هر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کدام مربوط به کدام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قسمت است؟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(شکل سر، قلب،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دست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و پا)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از کودک بخواهیم هر وقت لغتی نشان دهنده حس شنید، هوب بگوید.</a:t>
            </a:r>
            <a:endParaRPr lang="fa-IR" b="1" dirty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endParaRPr lang="fa-IR" b="1" dirty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endParaRPr lang="fa-IR" b="1" dirty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a-I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ارتباط فکر-حس-رفتار: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مثال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حباب فکر و صورتک (در کاراکترهای انسانی یا حیوانی)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کامیون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فکر و ایستگاه احساس (کامیونی که بارش این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افکار است،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در کدام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ایستگاه احساس بارش را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خالی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می کند)</a:t>
            </a:r>
            <a:endParaRPr lang="fa-IR" b="1" dirty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واگن های قطار (براساس واگنهای مرتبط قطار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بسازد)</a:t>
            </a:r>
            <a:endParaRPr lang="fa-IR" b="1" dirty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توپ فکر و دروازه احساس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تاس حس روی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کدام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فکر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زنجیره های بادبادک (فکر-حس-رفتار)</a:t>
            </a:r>
          </a:p>
        </p:txBody>
      </p:sp>
      <p:sp>
        <p:nvSpPr>
          <p:cNvPr id="3" name="Rectangle 2"/>
          <p:cNvSpPr/>
          <p:nvPr/>
        </p:nvSpPr>
        <p:spPr>
          <a:xfrm>
            <a:off x="2234006" y="0"/>
            <a:ext cx="693491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a-IR" sz="3200" b="1" dirty="0">
                <a:solidFill>
                  <a:srgbClr val="FF0000"/>
                </a:solidFill>
                <a:cs typeface="Nazanin" panose="00000400000000000000" pitchFamily="2" charset="-78"/>
              </a:rPr>
              <a:t>مداخلات باکس فکر: فنون شناختی در کودکان</a:t>
            </a:r>
          </a:p>
        </p:txBody>
      </p:sp>
    </p:spTree>
    <p:extLst>
      <p:ext uri="{BB962C8B-B14F-4D97-AF65-F5344CB8AC3E}">
        <p14:creationId xmlns:p14="http://schemas.microsoft.com/office/powerpoint/2010/main" val="92617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2" y="1839118"/>
            <a:ext cx="5059875" cy="5023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988978">
            <a:off x="3309979" y="4479160"/>
            <a:ext cx="646045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70C0"/>
                </a:solidFill>
              </a:rPr>
              <a:t>MANAGEMENT</a:t>
            </a:r>
            <a:endParaRPr lang="fa-IR" sz="72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31323" y="486840"/>
            <a:ext cx="704322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درمان غیر </a:t>
            </a:r>
            <a:r>
              <a:rPr lang="fa-IR" sz="3600" b="1" smtClean="0">
                <a:solidFill>
                  <a:srgbClr val="FF0000"/>
                </a:solidFill>
                <a:cs typeface="B Nazanin" panose="00000400000000000000" pitchFamily="2" charset="-78"/>
              </a:rPr>
              <a:t>دارویی اضطراب</a:t>
            </a:r>
            <a:endParaRPr lang="fa-IR" sz="3600" b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دکتر </a:t>
            </a:r>
            <a:r>
              <a:rPr lang="fa-IR" sz="2800" b="1" dirty="0">
                <a:cs typeface="B Nazanin" panose="00000400000000000000" pitchFamily="2" charset="-78"/>
              </a:rPr>
              <a:t>لیلا سالک ابراهیمی </a:t>
            </a:r>
          </a:p>
          <a:p>
            <a:pPr algn="ctr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استادیار روانشناسی بالینی </a:t>
            </a:r>
          </a:p>
          <a:p>
            <a:pPr algn="ctr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گروه روانپزشکی دانشگاه علوم پزشکی تبریز</a:t>
            </a:r>
          </a:p>
        </p:txBody>
      </p:sp>
    </p:spTree>
    <p:extLst>
      <p:ext uri="{BB962C8B-B14F-4D97-AF65-F5344CB8AC3E}">
        <p14:creationId xmlns:p14="http://schemas.microsoft.com/office/powerpoint/2010/main" val="197150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813" y="797950"/>
            <a:ext cx="11648049" cy="43396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b="1" dirty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a-I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امکان وجود چند فکر در یک موقعیت</a:t>
            </a:r>
          </a:p>
          <a:p>
            <a:endParaRPr lang="fa-IR" b="1" dirty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بیش از یک روش فکر کردن در مورد یک موقعیت وجود دارد. بعضی روشها حال ما را بهتر و بعضی بدتر می کند. گاهی باید از افکار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دیگر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استفاده کنیم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داستان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آدم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آهنی و شاپرک (شاپرک هر چی پرسید آدم آهنی گفت سلام،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شاپرک پرید و رفت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.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آدم آهنی فهمید سلام همیشه به دردش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نمیخورد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و باید لغات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دیگری نیز یاد بگیرد.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ما هم گاهی باید از افکار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دیگری استفاده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کنیم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a-IR" b="1" dirty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داستان یک موقعیت چند فکر: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(صدایی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در جنگل می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آید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،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موش: خطرناکه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،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خرگوش: برم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چترمو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بردارم رعد و برقه)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a-IR" b="1" dirty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اژدهای چندسر (هر سر یک فکر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a-IR" b="1" dirty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تمایز فکر سبز و قرمز (سبز به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دردبخور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و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قرمز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به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دردسرانداز)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مثل چراغ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راهنمیای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، وقتی دیدیم باید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بگوییم ایست،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ادامه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نده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a-IR" b="1" dirty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قصه پلیس (قهرمان داستان هر فکری می کنه، پلیس کارت سبز،کارت قرمز)</a:t>
            </a:r>
          </a:p>
        </p:txBody>
      </p:sp>
      <p:sp>
        <p:nvSpPr>
          <p:cNvPr id="3" name="Rectangle 2"/>
          <p:cNvSpPr/>
          <p:nvPr/>
        </p:nvSpPr>
        <p:spPr>
          <a:xfrm>
            <a:off x="2645150" y="0"/>
            <a:ext cx="693491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a-IR" sz="3200" b="1" dirty="0">
                <a:solidFill>
                  <a:srgbClr val="FF0000"/>
                </a:solidFill>
                <a:cs typeface="Nazanin" panose="00000400000000000000" pitchFamily="2" charset="-78"/>
              </a:rPr>
              <a:t>مداخلات باکس فکر: فنون شناختی در کودکان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4738" y="5150720"/>
            <a:ext cx="10733647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جایگزینی فکر سبز به جای قرمز: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توپ اسفنجی: من فکر منفی به سمت تو پرت می کنم. تو باید تبدیل کنی به فکر سبز و سمت من پرتش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کنی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کانال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فکر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04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9489"/>
            <a:ext cx="115347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3200" b="1" dirty="0" smtClean="0">
                <a:solidFill>
                  <a:srgbClr val="FF0000"/>
                </a:solidFill>
                <a:cs typeface="Nazanin" panose="00000400000000000000" pitchFamily="2" charset="-78"/>
              </a:rPr>
              <a:t>در باکس رفتار: فنون رفتاری</a:t>
            </a:r>
          </a:p>
        </p:txBody>
      </p:sp>
      <p:sp>
        <p:nvSpPr>
          <p:cNvPr id="3" name="Rectangle 2"/>
          <p:cNvSpPr/>
          <p:nvPr/>
        </p:nvSpPr>
        <p:spPr>
          <a:xfrm>
            <a:off x="140677" y="1078930"/>
            <a:ext cx="11746522" cy="545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fa-IR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1</a:t>
            </a:r>
            <a:r>
              <a:rPr lang="fa-I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) فعالسازی رفتاری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algn="just">
              <a:spcAft>
                <a:spcPts val="800"/>
              </a:spcAft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تهیه لیستی از فعالیتهای لذت بخش یا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مهارتها و انجام دادن روزانه آنها که باعث ترشح مونوآمینها و کاهش اضطراب می شود</a:t>
            </a:r>
          </a:p>
          <a:p>
            <a:pPr algn="just">
              <a:spcAft>
                <a:spcPts val="800"/>
              </a:spcAft>
            </a:pPr>
            <a:endParaRPr lang="fa-IR" b="1" dirty="0" smtClean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algn="just">
              <a:spcAft>
                <a:spcPts val="800"/>
              </a:spcAft>
            </a:pPr>
            <a:r>
              <a:rPr lang="fa-I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2) نوشتن </a:t>
            </a:r>
            <a:r>
              <a:rPr lang="fa-I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ابرازی 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r>
              <a:rPr lang="fa-IR" dirty="0"/>
              <a:t>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نوشتن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احساسات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منفی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و اضطرابها روی کاغذ</a:t>
            </a:r>
          </a:p>
          <a:p>
            <a:endParaRPr lang="fa-IR" b="1" dirty="0" smtClean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3) </a:t>
            </a:r>
            <a:r>
              <a:rPr lang="fa-I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بازیهای ذهنی 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حل جدول، معما و... چون ظرفیت حافظه اجرایی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محدود است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و با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انجام این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کارها فرد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کمتر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به نگرانی یا نشخوار و.. می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پردازد</a:t>
            </a:r>
            <a:endParaRPr lang="fa-IR" b="1" dirty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>
              <a:lnSpc>
                <a:spcPct val="150000"/>
              </a:lnSpc>
            </a:pPr>
            <a:endParaRPr lang="fa-IR" b="1" dirty="0" smtClean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4) </a:t>
            </a:r>
            <a:r>
              <a:rPr lang="fa-I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زیستن در حال با کمک حواس پنجگانه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آیا آنچه که می ترسم در این لحظه اتفاق افتاده است؟ الان به جز نگرانی کردن چه کارهای دیگری می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توانم انجام دهم؟ چه چیزهایی را به کمک حواس پنجگانه ام در لحظه حال احساس می کنم؟</a:t>
            </a:r>
          </a:p>
          <a:p>
            <a:endParaRPr lang="fa-IR" b="1" dirty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00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287" y="207125"/>
            <a:ext cx="11577710" cy="6529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a-I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5) انتخاب و عمل در راستای ارزشها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در اضطراب زا ترین شرایط هم می توان انتخاب کرد تا در راستای ارزشها عمل کرد. عمل در راستای ارزشها معمولا اضطراب یا هر نوع هیجان منفی را کاهش می دهد</a:t>
            </a:r>
          </a:p>
          <a:p>
            <a:pPr>
              <a:lnSpc>
                <a:spcPct val="150000"/>
              </a:lnSpc>
            </a:pPr>
            <a:r>
              <a:rPr lang="fa-I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6</a:t>
            </a:r>
            <a:r>
              <a:rPr lang="fa-I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) حل </a:t>
            </a:r>
            <a:r>
              <a:rPr lang="fa-I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مسئله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برای این حل مسئله و رفع نگرانیم، چه کارهایی توانم بکنم؟ / یادداشت لیستی از کارها /همین لحظه کدام کار را می تونم انجام بدم؟ / بلافاصله شروع به انجام بکنم. (قانون 3 ثانیه) / خودگویی مثبت بعد از انجام دادنش (من آن کاری که در توانم بود انجام دادم)</a:t>
            </a:r>
          </a:p>
          <a:p>
            <a:pPr lvl="0">
              <a:lnSpc>
                <a:spcPct val="150000"/>
              </a:lnSpc>
            </a:pPr>
            <a:r>
              <a:rPr lang="fa-I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7</a:t>
            </a:r>
            <a:r>
              <a:rPr lang="fa-I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) مدیریت </a:t>
            </a:r>
            <a:r>
              <a:rPr lang="fa-I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زمان</a:t>
            </a:r>
          </a:p>
          <a:p>
            <a:pPr lvl="0">
              <a:lnSpc>
                <a:spcPct val="150000"/>
              </a:lnSpc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اولویت بندی کارها، به تعویق انداختن بر اساس اولویت و فوریت، قدرت واگذار کردن کارها</a:t>
            </a:r>
          </a:p>
          <a:p>
            <a:pPr lvl="0">
              <a:lnSpc>
                <a:spcPct val="150000"/>
              </a:lnSpc>
            </a:pPr>
            <a:r>
              <a:rPr lang="fa-I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8</a:t>
            </a:r>
            <a:r>
              <a:rPr lang="fa-I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) جراتمندی </a:t>
            </a:r>
            <a:endParaRPr lang="fa-IR" sz="24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ابراز نیازها، خواسته ها، هیجانات، درخواستها و...، قدرت نه گفتن و مخالفت، ایثارگریهای افراطی انجام ندادن (رعایت موازنه حق و تکلیف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)</a:t>
            </a:r>
          </a:p>
          <a:p>
            <a:pPr lvl="0">
              <a:lnSpc>
                <a:spcPct val="150000"/>
              </a:lnSpc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به طور ویژه به افراد دچار </a:t>
            </a:r>
            <a:r>
              <a:rPr lang="fa-IR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اضطراب اجتماعی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آموزش داده می شود.</a:t>
            </a:r>
          </a:p>
          <a:p>
            <a:pPr lvl="0">
              <a:lnSpc>
                <a:spcPct val="150000"/>
              </a:lnSpc>
            </a:pPr>
            <a:r>
              <a:rPr lang="fa-I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9) ارتباط مؤثر و مذاکره</a:t>
            </a:r>
            <a:endParaRPr lang="fa-IR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قدرت همدلی با دیگران  و مذاکره و حل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تعارض</a:t>
            </a:r>
            <a:endParaRPr lang="fa-IR" b="1" dirty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66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54321" y="163509"/>
            <a:ext cx="17988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a-IR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10)  مواجهه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081" y="1048880"/>
            <a:ext cx="11281130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مواجهه </a:t>
            </a:r>
            <a:r>
              <a:rPr lang="fa-IR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مهمترین تکنیک رفتاری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برای درمان اختلالات اضطرابی است.</a:t>
            </a:r>
            <a:endParaRPr lang="fa-IR" b="1" dirty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مفروضه اصلی این تکنیک این است که </a:t>
            </a:r>
            <a:r>
              <a:rPr lang="fa-IR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اجتناب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 از موقعیتهای ترس آور </a:t>
            </a:r>
            <a:r>
              <a:rPr lang="fa-IR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باعث تداوم اضطراب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در فرد می شود.</a:t>
            </a:r>
            <a:endParaRPr lang="fa-IR" b="1" dirty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اساس مواجهه این است که فرد عمدا در موقعیتهای اضطراب زا قرار بگیرد و این عمل را تا زمانی ادامه دهد که </a:t>
            </a:r>
            <a:r>
              <a:rPr lang="fa-IR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دریابد عواقب منفی که پیش بینی می کرد، اتفاق نمی افتند.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این فرآیند،  </a:t>
            </a:r>
            <a:r>
              <a:rPr lang="fa-IR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خوگیری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 نام دارد.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a-IR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عوامل برانگیزاننده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اضطراب در اختلالهای مختلف متفاوت هستند. مثلا: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a-IR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در اختلال هراس خاص: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عامل برانگیزاننده خود شی یا موجود یا موقعیت خاص است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a-IR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در اضطراب اجتماعی: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تعاملات و موقعیتهای اجتماعی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a-IR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در اختلال پانیک: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احساسات بدنی راه انداز حمله هراس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a-IR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در آگورا فوبیا: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موقعیتهایی که بیمار از آنها اجتناب می کند</a:t>
            </a:r>
          </a:p>
          <a:p>
            <a:pPr algn="just">
              <a:spcAft>
                <a:spcPts val="800"/>
              </a:spcAft>
            </a:pPr>
            <a:endParaRPr lang="fa-IR" b="1" dirty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algn="just">
              <a:spcAft>
                <a:spcPts val="800"/>
              </a:spcAft>
            </a:pPr>
            <a:endParaRPr lang="fa-IR" b="1" dirty="0" smtClean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797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963" y="1157793"/>
            <a:ext cx="10130971" cy="30162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انواع مواجهه:</a:t>
            </a:r>
            <a:endParaRPr lang="fa-IR" sz="4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endParaRPr lang="fa-IR" sz="2400" b="1" dirty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r>
              <a:rPr lang="fa-I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مواجهه واقعی: </a:t>
            </a: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در این مواجهه بیمار با نشانه های واقعی در دنیای بیرونی روبه رو می شود</a:t>
            </a:r>
          </a:p>
          <a:p>
            <a:endParaRPr lang="fa-IR" sz="2400" b="1" dirty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r>
              <a:rPr lang="fa-I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مواجهه </a:t>
            </a:r>
            <a:r>
              <a:rPr lang="fa-I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تجسمی: </a:t>
            </a: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در این مواجهه </a:t>
            </a: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بیمار با </a:t>
            </a: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نشانه ها در ذهن خود روبه رو می </a:t>
            </a: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شود</a:t>
            </a:r>
          </a:p>
          <a:p>
            <a:endParaRPr lang="fa-IR" b="1" dirty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endParaRPr lang="fa-IR" b="1" dirty="0" smtClean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endParaRPr lang="fa-IR" b="1" dirty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513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693" y="293189"/>
            <a:ext cx="11527692" cy="61247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مواجهه </a:t>
            </a:r>
            <a:r>
              <a:rPr lang="fa-IR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واقعی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تا آنجایی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که امکان داشته باشد، بهتر است از مواجهه واقعی استفاده کرد. </a:t>
            </a:r>
            <a:endParaRPr lang="fa-IR" sz="2000" b="1" dirty="0" smtClean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اگر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محرک ترس آور </a:t>
            </a:r>
            <a:r>
              <a:rPr lang="fa-I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قابل حمل باشد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(مانند اشیا یا احساسات بدنی) مواجهه می تواند </a:t>
            </a:r>
            <a:r>
              <a:rPr lang="fa-I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در دفتر کار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درمانگر صورت </a:t>
            </a: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گیرد. در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غیر این صورت مواجهه باید در خارج از محل کار درمانگر انجام گیرد. </a:t>
            </a:r>
            <a:endParaRPr lang="fa-IR" sz="2000" b="1" dirty="0" smtClean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درمانگر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هم می تواند در انجام مواجهه بیمار را </a:t>
            </a:r>
            <a:r>
              <a:rPr lang="fa-I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همراهی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 کند و هم می تواند آن را به عنوان یک تکلیف خانگی به خود بیمار واگذار کند. تجربیات بالینی نشان می دهد که اکثریت بیماران </a:t>
            </a:r>
            <a:r>
              <a:rPr lang="fa-I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اگر </a:t>
            </a:r>
            <a:r>
              <a:rPr lang="fa-IR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حداقل </a:t>
            </a:r>
            <a:r>
              <a:rPr lang="fa-I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یک جلسه مواجهه را با حضور درمانگر تجربه کرده باشند، خودشان به تنهایی قادر به مواجهه در خارج از جلسات هستند. </a:t>
            </a:r>
            <a:endParaRPr lang="fa-IR" sz="20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در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حالتی که بیمار برای مواجهه واقعی در خارج از دفتر درمانگر بیش از حد مضطرب باشد بهتر است درمانگر او را همراهی کند. این </a:t>
            </a:r>
            <a:r>
              <a:rPr lang="fa-I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همراهی باید به سرعت کاهش یابد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و بیمار تشویق شود که مواجهه واقعی را خودش به تنهایی و به عنوان یک تکلیف خانگی انجام دهد.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برای بیمارانی که اضطراب زیادی دارند، </a:t>
            </a:r>
            <a:r>
              <a:rPr lang="fa-I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الگوسازی مواجهه توسط درمانگر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می تواند مفید واقع شود. بنابراین ابتدا خود درمانگر، در حضور بیمار با محرک ترس آور (برای مثال ورود به آسانسور </a:t>
            </a: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) روبه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رو می شود. سپس از بیمار </a:t>
            </a: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می خواهد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همین کار را تکرار کند. </a:t>
            </a:r>
            <a:r>
              <a:rPr lang="fa-I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الگوسازی نیز باید به سرعت متوقف شود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و بیمار </a:t>
            </a: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مواجهه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را به تنهایی انجام دهد.</a:t>
            </a:r>
          </a:p>
        </p:txBody>
      </p:sp>
    </p:spTree>
    <p:extLst>
      <p:ext uri="{BB962C8B-B14F-4D97-AF65-F5344CB8AC3E}">
        <p14:creationId xmlns:p14="http://schemas.microsoft.com/office/powerpoint/2010/main" val="309749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02991" y="225083"/>
            <a:ext cx="30245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مواجهه تجسمی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301" y="1006805"/>
            <a:ext cx="11057207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در بعضی موارد مواجهه </a:t>
            </a:r>
            <a:r>
              <a:rPr lang="fa-I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واقعی امکان پذیر نیست.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برای مثال زمانی که نشانه </a:t>
            </a: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ها درونی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هستند، مانند خاطرات و </a:t>
            </a: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افکاری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که در حال حاضر در دسترس نیستند </a:t>
            </a: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(مثلا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سخنرانی در </a:t>
            </a: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جمع)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و یا نمی توان آن ها را ایجاد کرد (مانند مرگ یک عضو خانواده</a:t>
            </a: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)،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بهتر است از مواجهه تجسمی استفاده شود. </a:t>
            </a: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به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علاوه ممکن است بعضی بیماران </a:t>
            </a:r>
            <a:r>
              <a:rPr lang="fa-I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برای مواجهه واقعی بیش از حد مضطرب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شوند. در </a:t>
            </a: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چنین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مواردی هم مواجهه تجسمی می تواند کارگشا باشد. </a:t>
            </a:r>
            <a:endParaRPr lang="fa-IR" sz="2000" b="1" dirty="0" smtClean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منظور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از مواجهه تجسمی این است که بیمار خودش را در ارتباط مستقیم با نشانه های ترس آور </a:t>
            </a: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بیرونی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تجسم کند و </a:t>
            </a:r>
            <a:r>
              <a:rPr lang="fa-I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در مواردی که این نشانه ها درونی هستند بیمار باید عمدا آن ها را ایجاد کند.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به طور کلی مواجهه تجسمی باید </a:t>
            </a:r>
            <a:r>
              <a:rPr lang="fa-I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در یک موقعیت آرام و مناسب با چشمان بسته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اجرا شود </a:t>
            </a: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سایر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اشکال مواجهه تجسمی می تواند شامل </a:t>
            </a:r>
            <a:r>
              <a:rPr lang="fa-I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نوشتن موضوع یا خاطره ترس آور و یا به تصویر کشیدن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آنها باشد</a:t>
            </a: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از دیگر نمونه های مواجهه تجسمی برای بیماران مبتلا به اختلال اضطراب اجتماعی، </a:t>
            </a:r>
            <a:r>
              <a:rPr lang="fa-I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ایفای نقش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است. </a:t>
            </a: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درمانگر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و بیمار می </a:t>
            </a: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توانند، موقعیتهای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اجتماعی که بیمار از آن می ترسد را با ایفای نقش تمرین کنند.</a:t>
            </a:r>
          </a:p>
        </p:txBody>
      </p:sp>
    </p:spTree>
    <p:extLst>
      <p:ext uri="{BB962C8B-B14F-4D97-AF65-F5344CB8AC3E}">
        <p14:creationId xmlns:p14="http://schemas.microsoft.com/office/powerpoint/2010/main" val="85070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437" y="450167"/>
            <a:ext cx="10944665" cy="52386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fa-IR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دستورالعمل مواجهه</a:t>
            </a:r>
          </a:p>
          <a:p>
            <a:pPr>
              <a:lnSpc>
                <a:spcPct val="200000"/>
              </a:lnSpc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هر کدام از انواع مواجهه چهار مرحله دارد که شامل: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آمادگی برای مواجهه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طراحی سلسله مراتب مواجهه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مواجهه اولیه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مواجهه مکرر</a:t>
            </a:r>
          </a:p>
          <a:p>
            <a:pPr>
              <a:lnSpc>
                <a:spcPct val="200000"/>
              </a:lnSpc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0832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437" y="689317"/>
            <a:ext cx="10630486" cy="5309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fa-IR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آمادگی برای مواجهه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مواجهه یک تکنیک درمانی طاقت فرساست که مستلزم تحمل اضطراب بالا توسط بیمار در مراحل ابتدایی است</a:t>
            </a: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.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بیمار باید قبل از شروع مواجهه آماده شود. </a:t>
            </a:r>
            <a:endParaRPr lang="fa-IR" sz="2000" b="1" dirty="0" smtClean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منظور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از آمادگی این است که </a:t>
            </a:r>
            <a:r>
              <a:rPr lang="fa-I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منطق و مراحل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مواجهه به صورت واضح برای بیمار توضیح داده شود. </a:t>
            </a:r>
            <a:r>
              <a:rPr lang="fa-I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نگرانی های او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درباره مواجهه مورد بحث قرار گیرد و </a:t>
            </a:r>
            <a:r>
              <a:rPr lang="fa-I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مزایا و معایب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انجام مواجهه برای او تشریح گردد. </a:t>
            </a: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در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نهایت باید بیمار برای پیشبرد مواجهه </a:t>
            </a:r>
            <a:r>
              <a:rPr lang="fa-I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متعهد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 شود. </a:t>
            </a:r>
            <a:endParaRPr lang="fa-IR" sz="2000" b="1" dirty="0" smtClean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این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روند ممکن است برای برخی بیماران کوتاه باشد، برای برخی دیگر که ترس بیشتری دارند، چندین جلسه طول بکشد.</a:t>
            </a:r>
          </a:p>
        </p:txBody>
      </p:sp>
    </p:spTree>
    <p:extLst>
      <p:ext uri="{BB962C8B-B14F-4D97-AF65-F5344CB8AC3E}">
        <p14:creationId xmlns:p14="http://schemas.microsoft.com/office/powerpoint/2010/main" val="245157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09957" y="393896"/>
            <a:ext cx="52894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طراحی سلسله مراتب مواجهه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6437" y="1356653"/>
            <a:ext cx="10930597" cy="48167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در این مرحله از بیمار درخواست می شود </a:t>
            </a:r>
            <a:r>
              <a:rPr lang="fa-I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تمام موارد و موضوعات اضطراب زا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را تشریح کند. سپس </a:t>
            </a:r>
            <a:r>
              <a:rPr lang="fa-I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نحوه درجه بندی از صفر (بدون اضطراب) تا 10 (بالاترین میزان اضطرابی که تا کنون تجربه کرده است)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 به او آموزش داده می شود. این عمل را درجه بندی واحد ذهنی پریشانی یا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SUD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)</a:t>
            </a:r>
            <a:r>
              <a:rPr lang="fa-I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 –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Subjective Unit Of Distress</a:t>
            </a:r>
            <a:r>
              <a:rPr lang="fa-I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)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می نامند. </a:t>
            </a:r>
            <a:endParaRPr lang="fa-IR" sz="2000" b="1" dirty="0" smtClean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بیمار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برای هر مورد یا موضوع اضطراب زا یک درجه در نظر می گیرد. این </a:t>
            </a:r>
            <a:r>
              <a:rPr lang="fa-I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درجه بر اساس میزان اضطرابی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است که هنگام مواجهه با موضوع اضطراب زا تجربه می </a:t>
            </a: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کند. درمواردی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که بیمار همواره از موضوع اضطراب زا اجتناب کرده است، </a:t>
            </a:r>
            <a:r>
              <a:rPr lang="fa-I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با تجسم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مواجهه با آن </a:t>
            </a: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میزان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اضطراب آن را درجه بندی می کند. </a:t>
            </a:r>
            <a:endParaRPr lang="fa-IR" sz="2000" b="1" dirty="0" smtClean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سپس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موارد اضطراب زا از </a:t>
            </a: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موقعیت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های </a:t>
            </a:r>
            <a:r>
              <a:rPr lang="fa-I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سخت به آسان رتبه بندی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می شوند. این موارد را سلسله مراتب مواجهه می نامند. </a:t>
            </a:r>
          </a:p>
          <a:p>
            <a:pPr algn="just">
              <a:lnSpc>
                <a:spcPct val="150000"/>
              </a:lnSpc>
            </a:pPr>
            <a:endParaRPr lang="fa-IR" b="1" dirty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046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6293" y="460895"/>
            <a:ext cx="5588000" cy="6731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سرشت + تجارب دوران رشدی (سنگین و / یا تکرارشونده)</a:t>
            </a:r>
          </a:p>
        </p:txBody>
      </p:sp>
      <p:sp>
        <p:nvSpPr>
          <p:cNvPr id="5" name="Rectangle 4"/>
          <p:cNvSpPr/>
          <p:nvPr/>
        </p:nvSpPr>
        <p:spPr>
          <a:xfrm>
            <a:off x="296293" y="1424741"/>
            <a:ext cx="5588000" cy="6731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باور کلی در مورد خود، دیگران، دنیا و آینده =  </a:t>
            </a:r>
            <a:r>
              <a:rPr lang="en-US" b="1" dirty="0">
                <a:solidFill>
                  <a:srgbClr val="FF0000"/>
                </a:solidFill>
                <a:cs typeface="B Nazanin" panose="00000400000000000000" pitchFamily="2" charset="-78"/>
              </a:rPr>
              <a:t>core belief</a:t>
            </a:r>
            <a:endParaRPr lang="fa-IR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-237107" y="2459483"/>
          <a:ext cx="6350000" cy="357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Down Arrow 10"/>
          <p:cNvSpPr/>
          <p:nvPr/>
        </p:nvSpPr>
        <p:spPr>
          <a:xfrm>
            <a:off x="2772793" y="1140543"/>
            <a:ext cx="444500" cy="33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Down Arrow 11"/>
          <p:cNvSpPr/>
          <p:nvPr/>
        </p:nvSpPr>
        <p:spPr>
          <a:xfrm rot="7676699">
            <a:off x="3712433" y="3201510"/>
            <a:ext cx="444500" cy="33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Down Arrow 12"/>
          <p:cNvSpPr/>
          <p:nvPr/>
        </p:nvSpPr>
        <p:spPr>
          <a:xfrm>
            <a:off x="2772793" y="2104389"/>
            <a:ext cx="444500" cy="33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Down Arrow 13"/>
          <p:cNvSpPr/>
          <p:nvPr/>
        </p:nvSpPr>
        <p:spPr>
          <a:xfrm rot="13899855">
            <a:off x="3722426" y="5110786"/>
            <a:ext cx="444500" cy="33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Down Arrow 14"/>
          <p:cNvSpPr/>
          <p:nvPr/>
        </p:nvSpPr>
        <p:spPr>
          <a:xfrm rot="19017729">
            <a:off x="1728528" y="5120734"/>
            <a:ext cx="444500" cy="33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6" name="Down Arrow 15"/>
          <p:cNvSpPr/>
          <p:nvPr/>
        </p:nvSpPr>
        <p:spPr>
          <a:xfrm rot="2736280">
            <a:off x="1728527" y="3173426"/>
            <a:ext cx="444500" cy="33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Rectangle 1"/>
          <p:cNvSpPr/>
          <p:nvPr/>
        </p:nvSpPr>
        <p:spPr>
          <a:xfrm>
            <a:off x="-1736048" y="5479219"/>
            <a:ext cx="36691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cs typeface="B Nazanin" panose="00000400000000000000" pitchFamily="2" charset="-78"/>
              </a:rPr>
              <a:t> 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16426" y="460895"/>
            <a:ext cx="6022625" cy="59708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0000"/>
                </a:solidFill>
                <a:cs typeface="Nazanin" panose="00000400000000000000" pitchFamily="2" charset="-78"/>
              </a:rPr>
              <a:t>شواهدمحورترین درمان غیردارویی اختلالات اضطرابی: </a:t>
            </a:r>
          </a:p>
          <a:p>
            <a:pPr algn="ctr"/>
            <a:r>
              <a:rPr lang="fa-IR" sz="2000" b="1" dirty="0" smtClean="0">
                <a:solidFill>
                  <a:srgbClr val="FF0000"/>
                </a:solidFill>
                <a:cs typeface="Nazanin" panose="00000400000000000000" pitchFamily="2" charset="-78"/>
              </a:rPr>
              <a:t>درمان شناختی-رفتاری (</a:t>
            </a:r>
            <a:r>
              <a:rPr lang="en-US" sz="2000" b="1" dirty="0" smtClean="0">
                <a:solidFill>
                  <a:srgbClr val="FF0000"/>
                </a:solidFill>
                <a:cs typeface="Nazanin" panose="00000400000000000000" pitchFamily="2" charset="-78"/>
              </a:rPr>
              <a:t>CBT</a:t>
            </a:r>
            <a:r>
              <a:rPr lang="fa-IR" sz="2000" b="1" dirty="0" smtClean="0">
                <a:solidFill>
                  <a:srgbClr val="FF0000"/>
                </a:solidFill>
                <a:cs typeface="Nazanin" panose="00000400000000000000" pitchFamily="2" charset="-78"/>
              </a:rPr>
              <a:t> )</a:t>
            </a:r>
          </a:p>
          <a:p>
            <a:endParaRPr lang="fa-IR" b="1" dirty="0">
              <a:cs typeface="Nazanin" panose="000004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a-IR" b="1" dirty="0" smtClean="0">
                <a:solidFill>
                  <a:srgbClr val="FF0000"/>
                </a:solidFill>
                <a:cs typeface="Nazanin" panose="00000400000000000000" pitchFamily="2" charset="-78"/>
              </a:rPr>
              <a:t>مثال 1: فردی با تشخیص </a:t>
            </a:r>
            <a:r>
              <a:rPr lang="en-US" b="1" dirty="0" smtClean="0">
                <a:solidFill>
                  <a:srgbClr val="FF0000"/>
                </a:solidFill>
                <a:cs typeface="Nazanin" panose="00000400000000000000" pitchFamily="2" charset="-78"/>
              </a:rPr>
              <a:t>SAD</a:t>
            </a:r>
            <a:endParaRPr lang="fa-IR" b="1" dirty="0" smtClean="0">
              <a:solidFill>
                <a:srgbClr val="FF0000"/>
              </a:solidFill>
              <a:cs typeface="Nazanin" panose="00000400000000000000" pitchFamily="2" charset="-78"/>
            </a:endParaRPr>
          </a:p>
          <a:p>
            <a:r>
              <a:rPr lang="fa-IR" b="1" dirty="0" smtClean="0">
                <a:cs typeface="Nazanin" panose="00000400000000000000" pitchFamily="2" charset="-78"/>
              </a:rPr>
              <a:t>سرشت: کودکی با بازداری هیجانی بالا و خجالتی</a:t>
            </a:r>
          </a:p>
          <a:p>
            <a:r>
              <a:rPr lang="fa-IR" b="1" dirty="0" smtClean="0">
                <a:cs typeface="Nazanin" panose="00000400000000000000" pitchFamily="2" charset="-78"/>
              </a:rPr>
              <a:t>تجارب رشدی: والدین بیش انتقادگر و کمالگرا</a:t>
            </a:r>
          </a:p>
          <a:p>
            <a:r>
              <a:rPr lang="fa-IR" b="1" dirty="0" smtClean="0">
                <a:cs typeface="Nazanin" panose="00000400000000000000" pitchFamily="2" charset="-78"/>
              </a:rPr>
              <a:t>باور کلی: من ناتوانم، دیگران قضاوتگرند</a:t>
            </a:r>
          </a:p>
          <a:p>
            <a:endParaRPr lang="fa-IR" b="1" dirty="0">
              <a:cs typeface="Nazanin" panose="00000400000000000000" pitchFamily="2" charset="-78"/>
            </a:endParaRPr>
          </a:p>
          <a:p>
            <a:r>
              <a:rPr lang="fa-IR" b="1" dirty="0" smtClean="0">
                <a:cs typeface="Nazanin" panose="00000400000000000000" pitchFamily="2" charset="-78"/>
              </a:rPr>
              <a:t>موقعیت: ارائه کلاسی / فکر: از پسش برنمیام، خراب می کنم/ حس: علایم فیزیولوژیک اضطراب مثل تپش قلب، سرخ شدن چهره / رفتار: تپق زدن (خود تپق زدن موقعیتی می شود برای برانگیختن بیشتر افکار منفی)</a:t>
            </a:r>
          </a:p>
          <a:p>
            <a:r>
              <a:rPr lang="fa-IR" b="1" dirty="0" smtClean="0">
                <a:solidFill>
                  <a:srgbClr val="FF0000"/>
                </a:solidFill>
                <a:cs typeface="Nazanin" panose="00000400000000000000" pitchFamily="2" charset="-78"/>
              </a:rPr>
              <a:t>ورود به چرخه ی معیوب فرورونده  </a:t>
            </a:r>
          </a:p>
          <a:p>
            <a:endParaRPr lang="fa-IR" b="1" dirty="0">
              <a:cs typeface="Nazanin" panose="000004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a-IR" b="1" dirty="0">
                <a:solidFill>
                  <a:srgbClr val="FF0000"/>
                </a:solidFill>
                <a:cs typeface="Nazanin" panose="00000400000000000000" pitchFamily="2" charset="-78"/>
              </a:rPr>
              <a:t>مثال2 : فردی با تشخیص </a:t>
            </a:r>
            <a:r>
              <a:rPr lang="en-US" b="1" dirty="0">
                <a:solidFill>
                  <a:srgbClr val="FF0000"/>
                </a:solidFill>
                <a:cs typeface="Nazanin" panose="00000400000000000000" pitchFamily="2" charset="-78"/>
              </a:rPr>
              <a:t>GAD</a:t>
            </a:r>
            <a:endParaRPr lang="fa-IR" b="1" dirty="0">
              <a:solidFill>
                <a:srgbClr val="FF0000"/>
              </a:solidFill>
              <a:cs typeface="Nazanin" panose="00000400000000000000" pitchFamily="2" charset="-78"/>
            </a:endParaRPr>
          </a:p>
          <a:p>
            <a:r>
              <a:rPr lang="fa-IR" b="1" dirty="0" smtClean="0">
                <a:cs typeface="Nazanin" panose="00000400000000000000" pitchFamily="2" charset="-78"/>
              </a:rPr>
              <a:t>سرشت</a:t>
            </a:r>
            <a:r>
              <a:rPr lang="fa-IR" b="1" dirty="0">
                <a:cs typeface="Nazanin" panose="00000400000000000000" pitchFamily="2" charset="-78"/>
              </a:rPr>
              <a:t>: کودکی با بازداری هیجانی </a:t>
            </a:r>
            <a:r>
              <a:rPr lang="fa-IR" b="1" dirty="0" smtClean="0">
                <a:cs typeface="Nazanin" panose="00000400000000000000" pitchFamily="2" charset="-78"/>
              </a:rPr>
              <a:t>و برانگیختگی فیزیولوژیکی بالا</a:t>
            </a:r>
            <a:endParaRPr lang="fa-IR" b="1" dirty="0">
              <a:cs typeface="Nazanin" panose="00000400000000000000" pitchFamily="2" charset="-78"/>
            </a:endParaRPr>
          </a:p>
          <a:p>
            <a:r>
              <a:rPr lang="fa-IR" b="1" dirty="0">
                <a:cs typeface="Nazanin" panose="00000400000000000000" pitchFamily="2" charset="-78"/>
              </a:rPr>
              <a:t>تجارب رشدی: والدین بیش حمایتگر</a:t>
            </a:r>
          </a:p>
          <a:p>
            <a:r>
              <a:rPr lang="fa-IR" b="1" dirty="0">
                <a:cs typeface="Nazanin" panose="00000400000000000000" pitchFamily="2" charset="-78"/>
              </a:rPr>
              <a:t>باور کلی</a:t>
            </a:r>
            <a:r>
              <a:rPr lang="fa-IR" b="1" dirty="0" smtClean="0">
                <a:cs typeface="Nazanin" panose="00000400000000000000" pitchFamily="2" charset="-78"/>
              </a:rPr>
              <a:t>: من آسیب پذیرم، دنیا ناامنه</a:t>
            </a:r>
            <a:endParaRPr lang="fa-IR" b="1" dirty="0">
              <a:cs typeface="Nazanin" panose="00000400000000000000" pitchFamily="2" charset="-78"/>
            </a:endParaRPr>
          </a:p>
          <a:p>
            <a:endParaRPr lang="fa-IR" b="1" dirty="0">
              <a:cs typeface="Nazanin" panose="00000400000000000000" pitchFamily="2" charset="-78"/>
            </a:endParaRPr>
          </a:p>
          <a:p>
            <a:r>
              <a:rPr lang="fa-IR" b="1" dirty="0">
                <a:cs typeface="Nazanin" panose="00000400000000000000" pitchFamily="2" charset="-78"/>
              </a:rPr>
              <a:t>موقعیت: </a:t>
            </a:r>
            <a:r>
              <a:rPr lang="fa-IR" b="1" dirty="0" smtClean="0">
                <a:cs typeface="Nazanin" panose="00000400000000000000" pitchFamily="2" charset="-78"/>
              </a:rPr>
              <a:t>پاسخ ندادن همسر به تماس تلفنی/ </a:t>
            </a:r>
            <a:r>
              <a:rPr lang="fa-IR" b="1" dirty="0">
                <a:cs typeface="Nazanin" panose="00000400000000000000" pitchFamily="2" charset="-78"/>
              </a:rPr>
              <a:t>فکر: </a:t>
            </a:r>
            <a:r>
              <a:rPr lang="fa-IR" b="1" dirty="0" smtClean="0">
                <a:cs typeface="Nazanin" panose="00000400000000000000" pitchFamily="2" charset="-78"/>
              </a:rPr>
              <a:t>اتفاق بدی براش افتاده/ </a:t>
            </a:r>
            <a:r>
              <a:rPr lang="fa-IR" b="1" dirty="0">
                <a:cs typeface="Nazanin" panose="00000400000000000000" pitchFamily="2" charset="-78"/>
              </a:rPr>
              <a:t>حس: علایم فیزیولوژیک </a:t>
            </a:r>
            <a:r>
              <a:rPr lang="fa-IR" b="1" dirty="0" smtClean="0">
                <a:cs typeface="Nazanin" panose="00000400000000000000" pitchFamily="2" charset="-78"/>
              </a:rPr>
              <a:t>اضطراب/ </a:t>
            </a:r>
            <a:r>
              <a:rPr lang="fa-IR" b="1" dirty="0">
                <a:cs typeface="Nazanin" panose="00000400000000000000" pitchFamily="2" charset="-78"/>
              </a:rPr>
              <a:t>رفتار: </a:t>
            </a:r>
            <a:r>
              <a:rPr lang="fa-IR" b="1" dirty="0" smtClean="0">
                <a:cs typeface="Nazanin" panose="00000400000000000000" pitchFamily="2" charset="-78"/>
              </a:rPr>
              <a:t>تماسهای مکرر، حضور در محل کار</a:t>
            </a:r>
            <a:endParaRPr lang="fa-IR" b="1" dirty="0">
              <a:cs typeface="Nazanin" panose="00000400000000000000" pitchFamily="2" charset="-78"/>
            </a:endParaRPr>
          </a:p>
          <a:p>
            <a:r>
              <a:rPr lang="fa-IR" b="1" dirty="0">
                <a:solidFill>
                  <a:srgbClr val="FF0000"/>
                </a:solidFill>
                <a:cs typeface="Nazanin" panose="00000400000000000000" pitchFamily="2" charset="-78"/>
              </a:rPr>
              <a:t>ورود به </a:t>
            </a:r>
            <a:r>
              <a:rPr lang="fa-IR" b="1" dirty="0" smtClean="0">
                <a:solidFill>
                  <a:srgbClr val="FF0000"/>
                </a:solidFill>
                <a:cs typeface="Nazanin" panose="00000400000000000000" pitchFamily="2" charset="-78"/>
              </a:rPr>
              <a:t>چرخه ی </a:t>
            </a:r>
            <a:r>
              <a:rPr lang="fa-IR" b="1" dirty="0">
                <a:solidFill>
                  <a:srgbClr val="FF0000"/>
                </a:solidFill>
                <a:cs typeface="Nazanin" panose="00000400000000000000" pitchFamily="2" charset="-78"/>
              </a:rPr>
              <a:t>معیوب فرورونده  </a:t>
            </a:r>
          </a:p>
        </p:txBody>
      </p:sp>
    </p:spTree>
    <p:extLst>
      <p:ext uri="{BB962C8B-B14F-4D97-AF65-F5344CB8AC3E}">
        <p14:creationId xmlns:p14="http://schemas.microsoft.com/office/powerpoint/2010/main" val="214083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2" grpId="0" animBg="1"/>
      <p:bldP spid="14" grpId="0" animBg="1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ARSIAN\Desktop\590435_4uLyRWx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5800" y="4876800"/>
            <a:ext cx="5486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sp>
        <p:nvSpPr>
          <p:cNvPr id="5" name="TextBox 4"/>
          <p:cNvSpPr txBox="1"/>
          <p:nvPr/>
        </p:nvSpPr>
        <p:spPr>
          <a:xfrm>
            <a:off x="4712887" y="4510353"/>
            <a:ext cx="7331122" cy="19082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دریا شود آن رود که پیوسته روان </a:t>
            </a:r>
            <a:r>
              <a:rPr lang="fa-I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است...</a:t>
            </a:r>
            <a:endParaRPr lang="fa-I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a-I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a-IR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پاینده و پوینده </a:t>
            </a:r>
            <a:r>
              <a:rPr lang="fa-IR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باشید</a:t>
            </a:r>
            <a:endParaRPr lang="fa-IR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fa-I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1490" y="861221"/>
            <a:ext cx="110090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b="1" dirty="0" smtClean="0">
                <a:solidFill>
                  <a:schemeClr val="bg1"/>
                </a:solidFill>
              </a:rPr>
              <a:t>همه اش که نباید ترسید، راه که بیفتیم ترسمان می ریزد (صمد بهرنگی)</a:t>
            </a:r>
          </a:p>
        </p:txBody>
      </p:sp>
    </p:spTree>
    <p:extLst>
      <p:ext uri="{BB962C8B-B14F-4D97-AF65-F5344CB8AC3E}">
        <p14:creationId xmlns:p14="http://schemas.microsoft.com/office/powerpoint/2010/main" val="256923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0" y="1545083"/>
          <a:ext cx="4762395" cy="357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own Arrow 2"/>
          <p:cNvSpPr/>
          <p:nvPr/>
        </p:nvSpPr>
        <p:spPr>
          <a:xfrm rot="7676699">
            <a:off x="2943127" y="2242674"/>
            <a:ext cx="444500" cy="2476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Down Arrow 3"/>
          <p:cNvSpPr/>
          <p:nvPr/>
        </p:nvSpPr>
        <p:spPr>
          <a:xfrm rot="13899855">
            <a:off x="3056339" y="4051264"/>
            <a:ext cx="444500" cy="2476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Down Arrow 4"/>
          <p:cNvSpPr/>
          <p:nvPr/>
        </p:nvSpPr>
        <p:spPr>
          <a:xfrm rot="19017729">
            <a:off x="1323905" y="4077311"/>
            <a:ext cx="333368" cy="33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6" name="Down Arrow 5"/>
          <p:cNvSpPr/>
          <p:nvPr/>
        </p:nvSpPr>
        <p:spPr>
          <a:xfrm rot="2736280">
            <a:off x="1187202" y="2389326"/>
            <a:ext cx="444500" cy="2476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extBox 6"/>
          <p:cNvSpPr txBox="1"/>
          <p:nvPr/>
        </p:nvSpPr>
        <p:spPr>
          <a:xfrm>
            <a:off x="4445391" y="349037"/>
            <a:ext cx="34747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000" b="1" dirty="0" smtClean="0">
                <a:solidFill>
                  <a:srgbClr val="FF0000"/>
                </a:solidFill>
                <a:cs typeface="Nazanin" panose="00000400000000000000" pitchFamily="2" charset="-78"/>
              </a:rPr>
              <a:t>مداخلات </a:t>
            </a:r>
            <a:r>
              <a:rPr lang="en-US" sz="4000" b="1" dirty="0" smtClean="0">
                <a:solidFill>
                  <a:srgbClr val="FF0000"/>
                </a:solidFill>
                <a:cs typeface="Nazanin" panose="00000400000000000000" pitchFamily="2" charset="-78"/>
              </a:rPr>
              <a:t>CBT</a:t>
            </a:r>
            <a:endParaRPr lang="fa-IR" sz="4000" b="1" dirty="0">
              <a:solidFill>
                <a:srgbClr val="FF0000"/>
              </a:solidFill>
              <a:cs typeface="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45391" y="1056923"/>
            <a:ext cx="7175193" cy="51706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800" b="1" dirty="0" smtClean="0">
                <a:cs typeface="Nazanin" panose="00000400000000000000" pitchFamily="2" charset="-78"/>
              </a:rPr>
              <a:t>شکستن چرخه مقابل با مداخله در هر یک از باکسها: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000" b="1" dirty="0" smtClean="0">
                <a:solidFill>
                  <a:srgbClr val="FF0000"/>
                </a:solidFill>
                <a:cs typeface="Nazanin" panose="00000400000000000000" pitchFamily="2" charset="-78"/>
              </a:rPr>
              <a:t>در باکس موقعیت: دستکاری موقعیت</a:t>
            </a:r>
          </a:p>
          <a:p>
            <a:pPr>
              <a:lnSpc>
                <a:spcPct val="150000"/>
              </a:lnSpc>
            </a:pPr>
            <a:r>
              <a:rPr lang="fa-IR" sz="2000" b="1" dirty="0" smtClean="0">
                <a:cs typeface="Nazanin" panose="00000400000000000000" pitchFamily="2" charset="-78"/>
              </a:rPr>
              <a:t>مثال: </a:t>
            </a:r>
            <a:r>
              <a:rPr lang="fa-IR" sz="2000" b="1" dirty="0">
                <a:solidFill>
                  <a:prstClr val="black"/>
                </a:solidFill>
                <a:cs typeface="Nazanin" panose="00000400000000000000" pitchFamily="2" charset="-78"/>
              </a:rPr>
              <a:t>شناسایی </a:t>
            </a:r>
            <a:r>
              <a:rPr lang="fa-IR" sz="2000" b="1" dirty="0" smtClean="0">
                <a:solidFill>
                  <a:prstClr val="black"/>
                </a:solidFill>
                <a:cs typeface="Nazanin" panose="00000400000000000000" pitchFamily="2" charset="-78"/>
              </a:rPr>
              <a:t>برانگیزانها، اجتناب، آمادگی</a:t>
            </a:r>
            <a:endParaRPr lang="fa-IR" sz="2000" b="1" dirty="0">
              <a:solidFill>
                <a:prstClr val="black"/>
              </a:solidFill>
              <a:cs typeface="Nazanin" panose="00000400000000000000" pitchFamily="2" charset="-78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000" b="1" dirty="0" smtClean="0">
                <a:solidFill>
                  <a:srgbClr val="FF0000"/>
                </a:solidFill>
                <a:cs typeface="Nazanin" panose="00000400000000000000" pitchFamily="2" charset="-78"/>
              </a:rPr>
              <a:t>در </a:t>
            </a:r>
            <a:r>
              <a:rPr lang="fa-IR" sz="2000" b="1" dirty="0">
                <a:solidFill>
                  <a:srgbClr val="FF0000"/>
                </a:solidFill>
                <a:cs typeface="Nazanin" panose="00000400000000000000" pitchFamily="2" charset="-78"/>
              </a:rPr>
              <a:t>باکس احساس: فنون هیجانی</a:t>
            </a:r>
          </a:p>
          <a:p>
            <a:pPr>
              <a:lnSpc>
                <a:spcPct val="150000"/>
              </a:lnSpc>
            </a:pPr>
            <a:r>
              <a:rPr lang="fa-IR" sz="2000" b="1" dirty="0" smtClean="0">
                <a:cs typeface="Nazanin" panose="00000400000000000000" pitchFamily="2" charset="-78"/>
              </a:rPr>
              <a:t>مثال: </a:t>
            </a:r>
            <a:r>
              <a:rPr lang="fa-IR" sz="2000" b="1" dirty="0" smtClean="0">
                <a:solidFill>
                  <a:prstClr val="black"/>
                </a:solidFill>
                <a:cs typeface="Nazanin" panose="00000400000000000000" pitchFamily="2" charset="-78"/>
              </a:rPr>
              <a:t>تنفس دیافراگمی، ریلکسیشن، بیان احساس، دارودرمانی و...</a:t>
            </a:r>
            <a:endParaRPr lang="fa-IR" sz="2000" b="1" dirty="0">
              <a:solidFill>
                <a:prstClr val="black"/>
              </a:solidFill>
              <a:cs typeface="Nazanin" panose="00000400000000000000" pitchFamily="2" charset="-78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000" b="1" dirty="0" smtClean="0">
                <a:solidFill>
                  <a:srgbClr val="FF0000"/>
                </a:solidFill>
                <a:cs typeface="Nazanin" panose="00000400000000000000" pitchFamily="2" charset="-78"/>
              </a:rPr>
              <a:t>در </a:t>
            </a:r>
            <a:r>
              <a:rPr lang="fa-IR" sz="2000" b="1" dirty="0">
                <a:solidFill>
                  <a:srgbClr val="FF0000"/>
                </a:solidFill>
                <a:cs typeface="Nazanin" panose="00000400000000000000" pitchFamily="2" charset="-78"/>
              </a:rPr>
              <a:t>باکس افکار: فنون شناختی</a:t>
            </a:r>
          </a:p>
          <a:p>
            <a:pPr>
              <a:lnSpc>
                <a:spcPct val="150000"/>
              </a:lnSpc>
            </a:pPr>
            <a:r>
              <a:rPr lang="fa-IR" sz="2000" b="1" dirty="0" smtClean="0">
                <a:cs typeface="Nazanin" panose="00000400000000000000" pitchFamily="2" charset="-78"/>
              </a:rPr>
              <a:t>مثال: جایگزین کردن خودگوییهای سازگارانه به جای خودگوییهای منفی</a:t>
            </a:r>
          </a:p>
          <a:p>
            <a:pPr>
              <a:lnSpc>
                <a:spcPct val="150000"/>
              </a:lnSpc>
            </a:pPr>
            <a:r>
              <a:rPr lang="fa-IR" sz="2000" b="1" dirty="0" smtClean="0">
                <a:cs typeface="Nazanin" panose="00000400000000000000" pitchFamily="2" charset="-78"/>
              </a:rPr>
              <a:t>خودپرسشگری،زمان نگرانی، تبدیل نگرانی دردسرساز به کارساز و...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000" b="1" dirty="0" smtClean="0">
                <a:solidFill>
                  <a:srgbClr val="FF0000"/>
                </a:solidFill>
                <a:cs typeface="Nazanin" panose="00000400000000000000" pitchFamily="2" charset="-78"/>
              </a:rPr>
              <a:t>در </a:t>
            </a:r>
            <a:r>
              <a:rPr lang="fa-IR" sz="2000" b="1" dirty="0">
                <a:solidFill>
                  <a:srgbClr val="FF0000"/>
                </a:solidFill>
                <a:cs typeface="Nazanin" panose="00000400000000000000" pitchFamily="2" charset="-78"/>
              </a:rPr>
              <a:t>باکس رفتار: فنون رفتاری</a:t>
            </a:r>
          </a:p>
          <a:p>
            <a:pPr>
              <a:lnSpc>
                <a:spcPct val="150000"/>
              </a:lnSpc>
            </a:pPr>
            <a:r>
              <a:rPr lang="fa-IR" sz="2000" b="1" dirty="0" smtClean="0">
                <a:cs typeface="Nazanin" panose="00000400000000000000" pitchFamily="2" charset="-78"/>
              </a:rPr>
              <a:t>مثال: مواجهه تدریجی، </a:t>
            </a:r>
            <a:r>
              <a:rPr lang="fa-IR" sz="2000" b="1" dirty="0" smtClean="0">
                <a:solidFill>
                  <a:prstClr val="black"/>
                </a:solidFill>
                <a:cs typeface="Nazanin" panose="00000400000000000000" pitchFamily="2" charset="-78"/>
              </a:rPr>
              <a:t>حل مسئله، جرأتمندی، مدیریت زمان، ارتباط مؤثر و...</a:t>
            </a:r>
            <a:endParaRPr lang="fa-IR" sz="2000" b="1" dirty="0">
              <a:solidFill>
                <a:prstClr val="black"/>
              </a:solidFill>
              <a:cs typeface="Nazanin" panose="00000400000000000000" pitchFamily="2" charset="-78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7658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3226905"/>
            <a:ext cx="2819400" cy="2908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03600" y="672360"/>
            <a:ext cx="794824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a-IR" sz="3200" b="1" dirty="0" smtClean="0">
                <a:solidFill>
                  <a:srgbClr val="FF0000"/>
                </a:solidFill>
                <a:cs typeface="Nazanin" panose="00000400000000000000" pitchFamily="2" charset="-78"/>
              </a:rPr>
              <a:t>در باکس موقعیت: دستکاری موقعیت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000" b="1" dirty="0" smtClean="0">
                <a:solidFill>
                  <a:prstClr val="black"/>
                </a:solidFill>
                <a:cs typeface="Nazanin" panose="00000400000000000000" pitchFamily="2" charset="-78"/>
              </a:rPr>
              <a:t>شناسایی برانگیزانها (</a:t>
            </a:r>
            <a:r>
              <a:rPr lang="fa-IR" sz="2000" b="1" dirty="0" smtClean="0">
                <a:cs typeface="Nazanin" panose="00000400000000000000" pitchFamily="2" charset="-78"/>
              </a:rPr>
              <a:t>لزوم مدیریت هیجانات منفی در مراحل اولیه شکل گیری 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000" b="1" dirty="0" smtClean="0">
                <a:solidFill>
                  <a:srgbClr val="FF0000"/>
                </a:solidFill>
                <a:cs typeface="Nazanin" panose="00000400000000000000" pitchFamily="2" charset="-78"/>
              </a:rPr>
              <a:t>اجتناب</a:t>
            </a:r>
            <a:r>
              <a:rPr lang="fa-IR" sz="2000" b="1" dirty="0" smtClean="0">
                <a:solidFill>
                  <a:prstClr val="black"/>
                </a:solidFill>
                <a:cs typeface="Nazanin" panose="00000400000000000000" pitchFamily="2" charset="-78"/>
              </a:rPr>
              <a:t> از موقعیت برانگیزان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000" b="1" dirty="0" smtClean="0">
                <a:solidFill>
                  <a:prstClr val="black"/>
                </a:solidFill>
                <a:cs typeface="Nazanin" panose="00000400000000000000" pitchFamily="2" charset="-78"/>
              </a:rPr>
              <a:t> حضور در موقعیت برانگیزان با </a:t>
            </a:r>
            <a:r>
              <a:rPr lang="fa-IR" sz="2000" b="1" dirty="0" smtClean="0">
                <a:solidFill>
                  <a:srgbClr val="FF0000"/>
                </a:solidFill>
                <a:cs typeface="Nazanin" panose="00000400000000000000" pitchFamily="2" charset="-78"/>
              </a:rPr>
              <a:t>آمادگی </a:t>
            </a:r>
            <a:r>
              <a:rPr lang="fa-IR" sz="2000" b="1" dirty="0" smtClean="0">
                <a:solidFill>
                  <a:prstClr val="black"/>
                </a:solidFill>
                <a:cs typeface="Nazanin" panose="00000400000000000000" pitchFamily="2" charset="-78"/>
              </a:rPr>
              <a:t>قبلی</a:t>
            </a:r>
            <a:endParaRPr lang="fa-IR" sz="2000" b="1" dirty="0">
              <a:solidFill>
                <a:prstClr val="black"/>
              </a:solidFill>
              <a:cs typeface="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083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1686" y="0"/>
            <a:ext cx="104796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3200" b="1" dirty="0" smtClean="0">
                <a:solidFill>
                  <a:srgbClr val="FF0000"/>
                </a:solidFill>
                <a:cs typeface="Nazanin" panose="00000400000000000000" pitchFamily="2" charset="-78"/>
              </a:rPr>
              <a:t>در باکس حس: فنون هیجانی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000" b="1" dirty="0" smtClean="0">
                <a:solidFill>
                  <a:prstClr val="black"/>
                </a:solidFill>
                <a:cs typeface="Nazanin" panose="00000400000000000000" pitchFamily="2" charset="-78"/>
              </a:rPr>
              <a:t>نرمال سازی هیجان (جلوگیری از تبدیل شدن هیجانات به ملغمه هیجانی)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000" b="1" dirty="0" smtClean="0">
                <a:solidFill>
                  <a:prstClr val="black"/>
                </a:solidFill>
                <a:cs typeface="Nazanin" panose="00000400000000000000" pitchFamily="2" charset="-78"/>
              </a:rPr>
              <a:t>نام گذاری هیجان (کمک به پردازش در سطح کورتیکال مغز)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000" b="1" dirty="0" smtClean="0">
                <a:solidFill>
                  <a:prstClr val="black"/>
                </a:solidFill>
                <a:cs typeface="Nazanin" panose="00000400000000000000" pitchFamily="2" charset="-78"/>
              </a:rPr>
              <a:t>ماهیت گذرای هیجان (با کمک استعاره از جمله استعاره مهمانخانه ذهن یا استعاره امواج)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000" b="1" dirty="0" smtClean="0">
                <a:cs typeface="Nazanin" panose="00000400000000000000" pitchFamily="2" charset="-78"/>
              </a:rPr>
              <a:t>آرام سازی علایم بدنی با کمک </a:t>
            </a:r>
            <a:r>
              <a:rPr lang="fa-IR" sz="2000" b="1" dirty="0">
                <a:solidFill>
                  <a:prstClr val="black"/>
                </a:solidFill>
                <a:cs typeface="Nazanin" panose="00000400000000000000" pitchFamily="2" charset="-78"/>
              </a:rPr>
              <a:t>تنفس دیافراگمی، ریلکسیشن، دارودرمانی و</a:t>
            </a:r>
            <a:r>
              <a:rPr lang="fa-IR" sz="2000" b="1" dirty="0" smtClean="0">
                <a:solidFill>
                  <a:prstClr val="black"/>
                </a:solidFill>
                <a:cs typeface="Nazanin" panose="00000400000000000000" pitchFamily="2" charset="-78"/>
              </a:rPr>
              <a:t>...</a:t>
            </a:r>
            <a:endParaRPr lang="fa-IR" sz="2000" b="1" dirty="0">
              <a:solidFill>
                <a:prstClr val="black"/>
              </a:solidFill>
              <a:cs typeface="Nazanin" panose="00000400000000000000" pitchFamily="2" charset="-78"/>
            </a:endParaRPr>
          </a:p>
        </p:txBody>
      </p:sp>
      <p:pic>
        <p:nvPicPr>
          <p:cNvPr id="3" name="4_600603342006334305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678" y="2579182"/>
            <a:ext cx="5022166" cy="39693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44196" y="3156274"/>
            <a:ext cx="6329678" cy="3190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آموزش تنفس شکمی:</a:t>
            </a:r>
            <a:endParaRPr lang="en-US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fa-IR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توضیح منطق تمرین: </a:t>
            </a:r>
          </a:p>
          <a:p>
            <a:pPr lvl="0" algn="just"/>
            <a:r>
              <a:rPr lang="fa-IR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«حجم بیشتری از اکسیژن وارد ریه ها شده و هیجانات منفی کم می شوند.»</a:t>
            </a:r>
          </a:p>
          <a:p>
            <a:pPr lvl="0" algn="just"/>
            <a:endParaRPr lang="fa-IR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marL="342900" lvl="0" indent="-342900" algn="just"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fa-IR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توضیح روش اجرا:</a:t>
            </a:r>
            <a:endParaRPr lang="en-US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algn="just">
              <a:spcAft>
                <a:spcPts val="800"/>
              </a:spcAft>
            </a:pPr>
            <a:r>
              <a:rPr lang="fa-IR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3-4 ثانیه: دم (مثل بو کردن گل)</a:t>
            </a:r>
            <a:endParaRPr lang="en-US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algn="just">
              <a:spcAft>
                <a:spcPts val="800"/>
              </a:spcAft>
            </a:pPr>
            <a:r>
              <a:rPr lang="fa-IR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1-2 ثانیه نگه داشت هوا</a:t>
            </a:r>
            <a:endParaRPr lang="en-US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  <a:p>
            <a:pPr algn="just">
              <a:spcAft>
                <a:spcPts val="800"/>
              </a:spcAft>
            </a:pPr>
            <a:r>
              <a:rPr lang="fa-IR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3-4 ثانیه: بازدم (مثل فوت کردن شمع)</a:t>
            </a: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می توان با فنون تجسمی همراه کرد.</a:t>
            </a:r>
            <a:endParaRPr lang="fa-IR" b="1" dirty="0"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500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368" y="1026942"/>
            <a:ext cx="10607041" cy="54784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a-IR" b="1" dirty="0" smtClean="0">
                <a:solidFill>
                  <a:srgbClr val="FF0000"/>
                </a:solidFill>
              </a:rPr>
              <a:t>نام گذاری هیجانات: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a-IR" sz="2000" b="1" dirty="0">
                <a:solidFill>
                  <a:prstClr val="black"/>
                </a:solidFill>
                <a:cs typeface="Nazanin" panose="00000400000000000000" pitchFamily="2" charset="-78"/>
              </a:rPr>
              <a:t>صورتکهای هیجانی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a-IR" sz="2000" b="1" dirty="0">
                <a:solidFill>
                  <a:prstClr val="black"/>
                </a:solidFill>
                <a:cs typeface="Nazanin" panose="00000400000000000000" pitchFamily="2" charset="-78"/>
              </a:rPr>
              <a:t>پانتومیم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a-IR" sz="2000" b="1" dirty="0">
                <a:solidFill>
                  <a:prstClr val="black"/>
                </a:solidFill>
                <a:cs typeface="Nazanin" panose="00000400000000000000" pitchFamily="2" charset="-78"/>
              </a:rPr>
              <a:t>خواندن قصه (کودک هر جا اسم هیجانی را شنید، صورتک مخصوصش را بردارد یا در اتاق بازی درمانی در دایره مربوط به آن هیجان بپرد 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a-IR" sz="2000" b="1" dirty="0">
                <a:solidFill>
                  <a:prstClr val="black"/>
                </a:solidFill>
                <a:cs typeface="Nazanin" panose="00000400000000000000" pitchFamily="2" charset="-78"/>
              </a:rPr>
              <a:t>رنگین کمان احساس: همه ما در دلمان یک رنگین کمان احساسات داریم (هر رنگی نماینده یک احساس)</a:t>
            </a:r>
          </a:p>
          <a:p>
            <a:endParaRPr lang="fa-I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a-IR" b="1" dirty="0" smtClean="0">
                <a:solidFill>
                  <a:srgbClr val="FF0000"/>
                </a:solidFill>
              </a:rPr>
              <a:t>نرمالایز کردن هیجانات و کارکرد مثبت آنها (هیجانات دوست ما هستند):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a-IR" sz="2000" b="1" dirty="0">
                <a:solidFill>
                  <a:prstClr val="black"/>
                </a:solidFill>
                <a:cs typeface="Nazanin" panose="00000400000000000000" pitchFamily="2" charset="-78"/>
              </a:rPr>
              <a:t>همانطور که رنگین کمان تک رنگ یا جعبه مدادرنگی تک رنگ بی روح است، این واقعیت هم  که ما چندین هیجان مختلف داریم چیزی بدی نیست.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a-IR" sz="2000" b="1" dirty="0">
                <a:solidFill>
                  <a:prstClr val="black"/>
                </a:solidFill>
                <a:cs typeface="Nazanin" panose="00000400000000000000" pitchFamily="2" charset="-78"/>
              </a:rPr>
              <a:t>سفر خیالی به سرزمین بدون هیجان (سرزمین رباتها)، مثلا سزمینی که وقتی کسی زمین خورد هیچ کس غصه نخورد</a:t>
            </a:r>
          </a:p>
          <a:p>
            <a:endParaRPr lang="fa-I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a-IR" b="1" dirty="0">
                <a:solidFill>
                  <a:srgbClr val="FF0000"/>
                </a:solidFill>
              </a:rPr>
              <a:t>شناسایی هیجان خاص خود کودک: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a-IR" sz="2000" b="1" dirty="0">
                <a:solidFill>
                  <a:prstClr val="black"/>
                </a:solidFill>
                <a:cs typeface="Nazanin" panose="00000400000000000000" pitchFamily="2" charset="-78"/>
              </a:rPr>
              <a:t>رنگین کمان احساس (گاهی ترکیب رنگ رنگین کمان احساس بهم می خورد و فقط یک رنگ دارد)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a-IR" sz="2000" b="1" dirty="0">
                <a:solidFill>
                  <a:prstClr val="black"/>
                </a:solidFill>
                <a:cs typeface="Nazanin" panose="00000400000000000000" pitchFamily="2" charset="-78"/>
              </a:rPr>
              <a:t>هیجانات دوستان ماهستند اما نمی توان همیشه به دوستان چسبید و همه جا با آنها رفت، پس نمی شود فقط به اضطراب چسبید.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a-IR" sz="2000" b="1" dirty="0">
                <a:solidFill>
                  <a:prstClr val="black"/>
                </a:solidFill>
                <a:cs typeface="Nazanin" panose="00000400000000000000" pitchFamily="2" charset="-78"/>
              </a:rPr>
              <a:t>جنگل و آژیر احساسات (حیوانات جنگل برای باخبر شدن از آتش سوزی با دستور جغد دانا آژیر طراحی می کنند. بعد از مدتی آژیر همیشه صدا می دهد)</a:t>
            </a:r>
          </a:p>
        </p:txBody>
      </p:sp>
      <p:sp>
        <p:nvSpPr>
          <p:cNvPr id="3" name="Rectangle 2"/>
          <p:cNvSpPr/>
          <p:nvPr/>
        </p:nvSpPr>
        <p:spPr>
          <a:xfrm>
            <a:off x="2441196" y="0"/>
            <a:ext cx="73565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3200" b="1" dirty="0">
                <a:solidFill>
                  <a:srgbClr val="FF0000"/>
                </a:solidFill>
                <a:cs typeface="Nazanin" panose="00000400000000000000" pitchFamily="2" charset="-78"/>
              </a:rPr>
              <a:t>مداخلات در باکس حس: فنون هیجانی در کودکان</a:t>
            </a:r>
          </a:p>
        </p:txBody>
      </p:sp>
    </p:spTree>
    <p:extLst>
      <p:ext uri="{BB962C8B-B14F-4D97-AF65-F5344CB8AC3E}">
        <p14:creationId xmlns:p14="http://schemas.microsoft.com/office/powerpoint/2010/main" val="238546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947" y="1069146"/>
            <a:ext cx="11465169" cy="49859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b="1" dirty="0">
                <a:solidFill>
                  <a:srgbClr val="FF0000"/>
                </a:solidFill>
              </a:rPr>
              <a:t>آرام سازی بدن در کودکان:</a:t>
            </a:r>
          </a:p>
          <a:p>
            <a:pPr>
              <a:lnSpc>
                <a:spcPct val="150000"/>
              </a:lnSpc>
            </a:pPr>
            <a:r>
              <a:rPr lang="fa-IR" sz="2400" b="1" dirty="0">
                <a:solidFill>
                  <a:prstClr val="black"/>
                </a:solidFill>
                <a:cs typeface="Nazanin" panose="00000400000000000000" pitchFamily="2" charset="-78"/>
              </a:rPr>
              <a:t>هر هیجانی باعث حالت بدنی خاصی می شود. اگر بتوانیم بدنمان را آرام تر کنیم، هیجان کوچکتر می شود.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prstClr val="black"/>
                </a:solidFill>
                <a:cs typeface="Nazanin" panose="00000400000000000000" pitchFamily="2" charset="-78"/>
              </a:rPr>
              <a:t>تمرین رنگ </a:t>
            </a:r>
            <a:r>
              <a:rPr lang="fa-IR" sz="2400" b="1" dirty="0">
                <a:solidFill>
                  <a:prstClr val="black"/>
                </a:solidFill>
                <a:cs typeface="Nazanin" panose="00000400000000000000" pitchFamily="2" charset="-78"/>
              </a:rPr>
              <a:t>کردن دکمه های هیجان </a:t>
            </a:r>
            <a:r>
              <a:rPr lang="fa-IR" sz="2400" b="1" dirty="0" smtClean="0">
                <a:solidFill>
                  <a:prstClr val="black"/>
                </a:solidFill>
                <a:cs typeface="Nazanin" panose="00000400000000000000" pitchFamily="2" charset="-78"/>
              </a:rPr>
              <a:t>روی </a:t>
            </a:r>
            <a:r>
              <a:rPr lang="fa-IR" sz="2400" b="1" dirty="0">
                <a:solidFill>
                  <a:prstClr val="black"/>
                </a:solidFill>
                <a:cs typeface="Nazanin" panose="00000400000000000000" pitchFamily="2" charset="-78"/>
              </a:rPr>
              <a:t>بدن</a:t>
            </a:r>
          </a:p>
          <a:p>
            <a:pPr>
              <a:lnSpc>
                <a:spcPct val="150000"/>
              </a:lnSpc>
            </a:pPr>
            <a:endParaRPr lang="fa-IR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b="1" dirty="0">
                <a:solidFill>
                  <a:srgbClr val="FF0000"/>
                </a:solidFill>
              </a:rPr>
              <a:t>تنفس دیافراگمی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b="1" dirty="0">
                <a:solidFill>
                  <a:prstClr val="black"/>
                </a:solidFill>
                <a:cs typeface="Nazanin" panose="00000400000000000000" pitchFamily="2" charset="-78"/>
              </a:rPr>
              <a:t>استعاره بادکنک دل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b="1" dirty="0">
                <a:solidFill>
                  <a:prstClr val="black"/>
                </a:solidFill>
                <a:cs typeface="Nazanin" panose="00000400000000000000" pitchFamily="2" charset="-78"/>
              </a:rPr>
              <a:t>استعاره بوییدن گل و فوت کردن شمع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b="1" dirty="0">
                <a:solidFill>
                  <a:prstClr val="black"/>
                </a:solidFill>
                <a:cs typeface="Nazanin" panose="00000400000000000000" pitchFamily="2" charset="-78"/>
              </a:rPr>
              <a:t>بالا و پایین رفتن عروسک روی شکم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b="1" dirty="0">
                <a:solidFill>
                  <a:prstClr val="black"/>
                </a:solidFill>
                <a:cs typeface="Nazanin" panose="00000400000000000000" pitchFamily="2" charset="-78"/>
              </a:rPr>
              <a:t>سفر تنفس در بدن: با هر تنفس هوای سبز آرامش </a:t>
            </a:r>
            <a:r>
              <a:rPr lang="fa-IR" sz="2400" b="1" dirty="0" smtClean="0">
                <a:solidFill>
                  <a:prstClr val="black"/>
                </a:solidFill>
                <a:cs typeface="Nazanin" panose="00000400000000000000" pitchFamily="2" charset="-78"/>
              </a:rPr>
              <a:t>وارد و </a:t>
            </a:r>
            <a:r>
              <a:rPr lang="fa-IR" sz="2400" b="1" dirty="0">
                <a:solidFill>
                  <a:prstClr val="black"/>
                </a:solidFill>
                <a:cs typeface="Nazanin" panose="00000400000000000000" pitchFamily="2" charset="-78"/>
              </a:rPr>
              <a:t>هوای </a:t>
            </a:r>
            <a:r>
              <a:rPr lang="fa-IR" sz="2400" b="1" dirty="0" smtClean="0">
                <a:solidFill>
                  <a:prstClr val="black"/>
                </a:solidFill>
                <a:cs typeface="Nazanin" panose="00000400000000000000" pitchFamily="2" charset="-78"/>
              </a:rPr>
              <a:t>قرمز رنگ </a:t>
            </a:r>
            <a:r>
              <a:rPr lang="fa-IR" sz="2400" b="1" dirty="0">
                <a:solidFill>
                  <a:prstClr val="black"/>
                </a:solidFill>
                <a:cs typeface="Nazanin" panose="00000400000000000000" pitchFamily="2" charset="-78"/>
              </a:rPr>
              <a:t>تنش </a:t>
            </a:r>
            <a:r>
              <a:rPr lang="fa-IR" sz="2400" b="1" dirty="0" smtClean="0">
                <a:solidFill>
                  <a:prstClr val="black"/>
                </a:solidFill>
                <a:cs typeface="Nazanin" panose="00000400000000000000" pitchFamily="2" charset="-78"/>
              </a:rPr>
              <a:t>خارج می شود.</a:t>
            </a:r>
            <a:endParaRPr lang="fa-IR" sz="2400" b="1" dirty="0">
              <a:solidFill>
                <a:prstClr val="black"/>
              </a:solidFill>
              <a:cs typeface="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89297" y="126610"/>
            <a:ext cx="60500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3200" b="1" dirty="0" smtClean="0">
                <a:solidFill>
                  <a:srgbClr val="FF0000"/>
                </a:solidFill>
                <a:cs typeface="Nazanin" panose="00000400000000000000" pitchFamily="2" charset="-78"/>
              </a:rPr>
              <a:t>مدیریت علایم بدنی اضطراب در </a:t>
            </a:r>
            <a:r>
              <a:rPr lang="fa-IR" sz="3200" b="1" dirty="0">
                <a:solidFill>
                  <a:srgbClr val="FF0000"/>
                </a:solidFill>
                <a:cs typeface="Nazanin" panose="00000400000000000000" pitchFamily="2" charset="-78"/>
              </a:rPr>
              <a:t>کودکان</a:t>
            </a:r>
          </a:p>
        </p:txBody>
      </p:sp>
    </p:spTree>
    <p:extLst>
      <p:ext uri="{BB962C8B-B14F-4D97-AF65-F5344CB8AC3E}">
        <p14:creationId xmlns:p14="http://schemas.microsoft.com/office/powerpoint/2010/main" val="72857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-20201110-WA000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18329" y="-1433"/>
            <a:ext cx="8651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8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idi presentation template - 990309 EN" id="{727E5D81-2038-4FE8-9540-8780AB091056}" vid="{59C72134-48C1-4C41-A89E-96ADDE8D2F77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MKS-Abidi Presentation Template-990727-EN</Template>
  <TotalTime>965</TotalTime>
  <Words>3318</Words>
  <Application>Microsoft Office PowerPoint</Application>
  <PresentationFormat>Widescreen</PresentationFormat>
  <Paragraphs>249</Paragraphs>
  <Slides>30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B Nazanin</vt:lpstr>
      <vt:lpstr>Calibri</vt:lpstr>
      <vt:lpstr>Calibri Light</vt:lpstr>
      <vt:lpstr>IranNastaliq</vt:lpstr>
      <vt:lpstr>Nazanin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Abidi Hygienic vs. Abidi Pharmaceutical</dc:title>
  <dc:creator>Ata Parsa</dc:creator>
  <cp:lastModifiedBy>Behnoush Alizadeh</cp:lastModifiedBy>
  <cp:revision>118</cp:revision>
  <dcterms:created xsi:type="dcterms:W3CDTF">2020-10-17T15:25:06Z</dcterms:created>
  <dcterms:modified xsi:type="dcterms:W3CDTF">2021-01-06T04:41:54Z</dcterms:modified>
</cp:coreProperties>
</file>